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305" r:id="rId18"/>
    <p:sldId id="306" r:id="rId19"/>
    <p:sldId id="273" r:id="rId20"/>
    <p:sldId id="274" r:id="rId21"/>
    <p:sldId id="275" r:id="rId22"/>
    <p:sldId id="307" r:id="rId23"/>
    <p:sldId id="308" r:id="rId24"/>
    <p:sldId id="309" r:id="rId25"/>
    <p:sldId id="310" r:id="rId26"/>
    <p:sldId id="311" r:id="rId27"/>
    <p:sldId id="312" r:id="rId28"/>
    <p:sldId id="276" r:id="rId29"/>
    <p:sldId id="277" r:id="rId30"/>
    <p:sldId id="278" r:id="rId31"/>
    <p:sldId id="279" r:id="rId32"/>
    <p:sldId id="313" r:id="rId33"/>
    <p:sldId id="314" r:id="rId34"/>
    <p:sldId id="316" r:id="rId35"/>
    <p:sldId id="317" r:id="rId36"/>
    <p:sldId id="291" r:id="rId37"/>
    <p:sldId id="292" r:id="rId38"/>
    <p:sldId id="293" r:id="rId39"/>
    <p:sldId id="294" r:id="rId40"/>
    <p:sldId id="295" r:id="rId41"/>
    <p:sldId id="296" r:id="rId42"/>
    <p:sldId id="297" r:id="rId43"/>
    <p:sldId id="298" r:id="rId44"/>
    <p:sldId id="299" r:id="rId45"/>
    <p:sldId id="318" r:id="rId46"/>
    <p:sldId id="319" r:id="rId47"/>
    <p:sldId id="320" r:id="rId48"/>
    <p:sldId id="300" r:id="rId49"/>
    <p:sldId id="301" r:id="rId50"/>
    <p:sldId id="302"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18CDF-9ABE-4497-96AB-231488F48D9F}" type="datetimeFigureOut">
              <a:rPr lang="ru-RU" smtClean="0"/>
              <a:t>06.11.2017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791A6-E374-413F-8EFF-D69DC434E968}" type="slidenum">
              <a:rPr lang="ru-RU" smtClean="0"/>
              <a:t>‹#›</a:t>
            </a:fld>
            <a:endParaRPr lang="ru-RU" dirty="0"/>
          </a:p>
        </p:txBody>
      </p:sp>
    </p:spTree>
    <p:extLst>
      <p:ext uri="{BB962C8B-B14F-4D97-AF65-F5344CB8AC3E}">
        <p14:creationId xmlns:p14="http://schemas.microsoft.com/office/powerpoint/2010/main" val="50399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9E99C0-6879-4AB1-93E6-46A1324000A1}" type="slidenum">
              <a:rPr lang="ru-RU" smtClean="0"/>
              <a:t>1</a:t>
            </a:fld>
            <a:endParaRPr lang="ru-RU" dirty="0"/>
          </a:p>
        </p:txBody>
      </p:sp>
    </p:spTree>
    <p:extLst>
      <p:ext uri="{BB962C8B-B14F-4D97-AF65-F5344CB8AC3E}">
        <p14:creationId xmlns:p14="http://schemas.microsoft.com/office/powerpoint/2010/main" val="13444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8" name="Slide Number Placeholder 7"/>
          <p:cNvSpPr>
            <a:spLocks noGrp="1"/>
          </p:cNvSpPr>
          <p:nvPr>
            <p:ph type="sldNum" sz="quarter" idx="11"/>
          </p:nvPr>
        </p:nvSpPr>
        <p:spPr/>
        <p:txBody>
          <a:bodyPr/>
          <a:lstStyle/>
          <a:p>
            <a:fld id="{DD47FEAF-6A79-4EF3-85B5-492F01CFA968}"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dt" sz="half" idx="10"/>
          </p:nvPr>
        </p:nvSpPr>
        <p:spPr>
          <a:ln/>
        </p:spPr>
        <p:txBody>
          <a:bodyPr/>
          <a:lstStyle>
            <a:lvl1pPr>
              <a:defRPr/>
            </a:lvl1pPr>
          </a:lstStyle>
          <a:p>
            <a:pPr>
              <a:defRPr/>
            </a:pPr>
            <a:endParaRPr lang="ru-RU" dirty="0"/>
          </a:p>
        </p:txBody>
      </p:sp>
      <p:sp>
        <p:nvSpPr>
          <p:cNvPr id="7" name="Rectangle 3"/>
          <p:cNvSpPr>
            <a:spLocks noGrp="1" noChangeArrowheads="1"/>
          </p:cNvSpPr>
          <p:nvPr>
            <p:ph type="sldNum" sz="quarter" idx="11"/>
          </p:nvPr>
        </p:nvSpPr>
        <p:spPr>
          <a:ln/>
        </p:spPr>
        <p:txBody>
          <a:bodyPr/>
          <a:lstStyle>
            <a:lvl1pPr>
              <a:defRPr/>
            </a:lvl1pPr>
          </a:lstStyle>
          <a:p>
            <a:pPr>
              <a:defRPr/>
            </a:pPr>
            <a:fld id="{962CF7E2-5153-483B-8837-36297441E93A}" type="slidenum">
              <a:rPr lang="ru-RU"/>
              <a:pPr>
                <a:defRPr/>
              </a:pPr>
              <a:t>‹#›</a:t>
            </a:fld>
            <a:endParaRPr lang="ru-RU"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ru-RU" dirty="0"/>
          </a:p>
        </p:txBody>
      </p:sp>
    </p:spTree>
    <p:extLst>
      <p:ext uri="{BB962C8B-B14F-4D97-AF65-F5344CB8AC3E}">
        <p14:creationId xmlns:p14="http://schemas.microsoft.com/office/powerpoint/2010/main" val="310629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dirty="0"/>
          </a:p>
        </p:txBody>
      </p:sp>
      <p:sp>
        <p:nvSpPr>
          <p:cNvPr id="8" name="Rectangle 3"/>
          <p:cNvSpPr>
            <a:spLocks noGrp="1" noChangeArrowheads="1"/>
          </p:cNvSpPr>
          <p:nvPr>
            <p:ph type="sldNum" sz="quarter" idx="11"/>
          </p:nvPr>
        </p:nvSpPr>
        <p:spPr>
          <a:ln/>
        </p:spPr>
        <p:txBody>
          <a:bodyPr/>
          <a:lstStyle>
            <a:lvl1pPr>
              <a:defRPr/>
            </a:lvl1pPr>
          </a:lstStyle>
          <a:p>
            <a:pPr>
              <a:defRPr/>
            </a:pPr>
            <a:fld id="{869B64DA-826B-4EFB-9947-E2B453AA100F}" type="slidenum">
              <a:rPr lang="ru-RU"/>
              <a:pPr>
                <a:defRPr/>
              </a:pPr>
              <a:t>‹#›</a:t>
            </a:fld>
            <a:endParaRPr lang="ru-RU"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ru-RU" dirty="0"/>
          </a:p>
        </p:txBody>
      </p:sp>
    </p:spTree>
    <p:extLst>
      <p:ext uri="{BB962C8B-B14F-4D97-AF65-F5344CB8AC3E}">
        <p14:creationId xmlns:p14="http://schemas.microsoft.com/office/powerpoint/2010/main" val="40270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D47FEAF-6A79-4EF3-85B5-492F01CFA968}" type="slidenum">
              <a:rPr lang="ru-RU" smtClean="0"/>
              <a:t>‹#›</a:t>
            </a:fld>
            <a:endParaRPr lang="ru-RU" dirty="0"/>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D47FEAF-6A79-4EF3-85B5-492F01CFA968}" type="slidenum">
              <a:rPr lang="ru-RU" smtClean="0"/>
              <a:t>‹#›</a:t>
            </a:fld>
            <a:endParaRPr lang="ru-RU" dirty="0"/>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8746F9-820E-4952-9699-D37462EC8992}" type="datetimeFigureOut">
              <a:rPr lang="ru-RU" smtClean="0"/>
              <a:t>06.11.2017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D47FEAF-6A79-4EF3-85B5-492F01CFA968}"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98746F9-820E-4952-9699-D37462EC8992}" type="datetimeFigureOut">
              <a:rPr lang="ru-RU" smtClean="0"/>
              <a:t>06.11.2017</a:t>
            </a:fld>
            <a:endParaRPr lang="ru-RU"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D47FEAF-6A79-4EF3-85B5-492F01CFA968}" type="slidenum">
              <a:rPr lang="ru-RU" smtClean="0"/>
              <a:t>‹#›</a:t>
            </a:fld>
            <a:endParaRPr lang="ru-RU"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9.gif"/><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836712"/>
            <a:ext cx="7315200" cy="1584176"/>
          </a:xfrm>
        </p:spPr>
        <p:txBody>
          <a:bodyPr/>
          <a:lstStyle/>
          <a:p>
            <a:r>
              <a:rPr lang="ru-RU" dirty="0" smtClean="0"/>
              <a:t>Химические виды зависимости</a:t>
            </a:r>
            <a:endParaRPr lang="ru-RU" dirty="0"/>
          </a:p>
        </p:txBody>
      </p:sp>
      <p:sp>
        <p:nvSpPr>
          <p:cNvPr id="4" name="Подзаголовок 3"/>
          <p:cNvSpPr>
            <a:spLocks noGrp="1"/>
          </p:cNvSpPr>
          <p:nvPr>
            <p:ph type="subTitle" idx="1"/>
          </p:nvPr>
        </p:nvSpPr>
        <p:spPr>
          <a:xfrm>
            <a:off x="914400" y="5166530"/>
            <a:ext cx="3009528" cy="1144632"/>
          </a:xfrm>
        </p:spPr>
        <p:txBody>
          <a:bodyPr>
            <a:normAutofit/>
          </a:bodyPr>
          <a:lstStyle/>
          <a:p>
            <a:r>
              <a:rPr lang="ru-RU" dirty="0" smtClean="0">
                <a:latin typeface="Times New Roman" pitchFamily="18" charset="0"/>
                <a:cs typeface="Times New Roman" pitchFamily="18" charset="0"/>
              </a:rPr>
              <a:t>Выполнила </a:t>
            </a:r>
          </a:p>
          <a:p>
            <a:r>
              <a:rPr lang="ru-RU" dirty="0" err="1" smtClean="0">
                <a:latin typeface="Times New Roman" pitchFamily="18" charset="0"/>
                <a:cs typeface="Times New Roman" pitchFamily="18" charset="0"/>
              </a:rPr>
              <a:t>Юшаева</a:t>
            </a:r>
            <a:r>
              <a:rPr lang="ru-RU" dirty="0" smtClean="0">
                <a:latin typeface="Times New Roman" pitchFamily="18" charset="0"/>
                <a:cs typeface="Times New Roman" pitchFamily="18" charset="0"/>
              </a:rPr>
              <a:t> Аза</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24944"/>
            <a:ext cx="2957392" cy="349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700808"/>
            <a:ext cx="7315200" cy="3384376"/>
          </a:xfrm>
        </p:spPr>
        <p:txBody>
          <a:bodyPr>
            <a:normAutofit fontScale="90000"/>
          </a:bodyPr>
          <a:lstStyle/>
          <a:p>
            <a:r>
              <a:rPr lang="ru-RU" sz="3600" dirty="0" smtClean="0">
                <a:solidFill>
                  <a:srgbClr val="92D050"/>
                </a:solidFill>
                <a:latin typeface="Times New Roman" pitchFamily="18" charset="0"/>
                <a:cs typeface="Times New Roman" pitchFamily="18" charset="0"/>
              </a:rPr>
              <a:t> Острая алкогольная интоксикация - </a:t>
            </a:r>
            <a:r>
              <a:rPr lang="ru-RU" sz="3600" dirty="0" smtClean="0">
                <a:solidFill>
                  <a:schemeClr val="bg2">
                    <a:lumMod val="25000"/>
                    <a:lumOff val="75000"/>
                  </a:schemeClr>
                </a:solidFill>
                <a:latin typeface="Times New Roman" pitchFamily="18" charset="0"/>
                <a:cs typeface="Times New Roman" pitchFamily="18" charset="0"/>
              </a:rPr>
              <a:t>это </a:t>
            </a:r>
            <a:r>
              <a:rPr lang="ru-RU" sz="3600" dirty="0">
                <a:solidFill>
                  <a:schemeClr val="bg2">
                    <a:lumMod val="25000"/>
                    <a:lumOff val="75000"/>
                  </a:schemeClr>
                </a:solidFill>
                <a:latin typeface="Times New Roman" pitchFamily="18" charset="0"/>
                <a:cs typeface="Times New Roman" pitchFamily="18" charset="0"/>
              </a:rPr>
              <a:t>переходящее состояние, возникающие вслед за приёмом алкоголя, который вызывает нарушения или изменения в физиологических, психологических или поведенческих функциях и состояниях.</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981281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24136" y="404664"/>
            <a:ext cx="7315200" cy="1154097"/>
          </a:xfrm>
        </p:spPr>
        <p:txBody>
          <a:bodyPr>
            <a:normAutofit/>
          </a:bodyPr>
          <a:lstStyle/>
          <a:p>
            <a:pPr algn="ctr"/>
            <a:r>
              <a:rPr lang="ru-RU" sz="3600" dirty="0">
                <a:solidFill>
                  <a:srgbClr val="92D050"/>
                </a:solidFill>
                <a:latin typeface="Times New Roman" pitchFamily="18" charset="0"/>
                <a:cs typeface="Times New Roman" pitchFamily="18" charset="0"/>
              </a:rPr>
              <a:t>Степени алкогольного опьянения</a:t>
            </a:r>
            <a:r>
              <a:rPr lang="ru-RU" sz="3200" dirty="0"/>
              <a:t/>
            </a:r>
            <a:br>
              <a:rPr lang="ru-RU" sz="3200" dirty="0"/>
            </a:br>
            <a:endParaRPr lang="ru-RU" sz="3200" dirty="0">
              <a:solidFill>
                <a:srgbClr val="92D050"/>
              </a:solidFill>
              <a:latin typeface="Times New Roman" pitchFamily="18" charset="0"/>
              <a:cs typeface="Times New Roman" pitchFamily="18" charset="0"/>
            </a:endParaRPr>
          </a:p>
        </p:txBody>
      </p:sp>
      <p:sp>
        <p:nvSpPr>
          <p:cNvPr id="7" name="Прямоугольник 6"/>
          <p:cNvSpPr/>
          <p:nvPr/>
        </p:nvSpPr>
        <p:spPr>
          <a:xfrm>
            <a:off x="395536" y="1412776"/>
            <a:ext cx="8496944" cy="3539430"/>
          </a:xfrm>
          <a:prstGeom prst="rect">
            <a:avLst/>
          </a:prstGeom>
        </p:spPr>
        <p:txBody>
          <a:bodyPr wrap="square">
            <a:spAutoFit/>
          </a:bodyPr>
          <a:lstStyle/>
          <a:p>
            <a:pPr marL="342900" indent="-342900">
              <a:buAutoNum type="arabicPeriod"/>
            </a:pPr>
            <a:r>
              <a:rPr lang="ru-RU" sz="2800" u="sng" dirty="0" smtClean="0">
                <a:solidFill>
                  <a:schemeClr val="tx2">
                    <a:lumMod val="60000"/>
                    <a:lumOff val="40000"/>
                  </a:schemeClr>
                </a:solidFill>
                <a:latin typeface="Times New Roman" pitchFamily="18" charset="0"/>
                <a:cs typeface="Times New Roman" pitchFamily="18" charset="0"/>
              </a:rPr>
              <a:t>лёгкая </a:t>
            </a:r>
            <a:r>
              <a:rPr lang="ru-RU" sz="2800" u="sng" dirty="0">
                <a:solidFill>
                  <a:schemeClr val="tx2">
                    <a:lumMod val="60000"/>
                    <a:lumOff val="40000"/>
                  </a:schemeClr>
                </a:solidFill>
                <a:latin typeface="Times New Roman" pitchFamily="18" charset="0"/>
                <a:cs typeface="Times New Roman" pitchFamily="18" charset="0"/>
              </a:rPr>
              <a:t>степень </a:t>
            </a:r>
            <a:r>
              <a:rPr lang="ru-RU" sz="2800" dirty="0">
                <a:latin typeface="Times New Roman" pitchFamily="18" charset="0"/>
                <a:cs typeface="Times New Roman" pitchFamily="18" charset="0"/>
              </a:rPr>
              <a:t>алкогольного опьянения проявляется в основном психическими </a:t>
            </a:r>
            <a:r>
              <a:rPr lang="ru-RU" sz="2800" dirty="0" smtClean="0">
                <a:latin typeface="Times New Roman" pitchFamily="18" charset="0"/>
                <a:cs typeface="Times New Roman" pitchFamily="18" charset="0"/>
              </a:rPr>
              <a:t>нарушениями; </a:t>
            </a:r>
          </a:p>
          <a:p>
            <a:pPr marL="342900" indent="-342900">
              <a:buAutoNum type="arabicPeriod"/>
            </a:pPr>
            <a:endParaRPr lang="ru-RU" sz="2800" dirty="0" smtClean="0">
              <a:latin typeface="Times New Roman" pitchFamily="18" charset="0"/>
              <a:cs typeface="Times New Roman" pitchFamily="18" charset="0"/>
            </a:endParaRPr>
          </a:p>
          <a:p>
            <a:pPr marL="342900" indent="-342900">
              <a:buAutoNum type="arabicPeriod"/>
            </a:pPr>
            <a:r>
              <a:rPr lang="ru-RU" sz="2800" u="sng" dirty="0" smtClean="0">
                <a:solidFill>
                  <a:schemeClr val="tx2">
                    <a:lumMod val="60000"/>
                    <a:lumOff val="40000"/>
                  </a:schemeClr>
                </a:solidFill>
                <a:latin typeface="Times New Roman" pitchFamily="18" charset="0"/>
                <a:cs typeface="Times New Roman" pitchFamily="18" charset="0"/>
              </a:rPr>
              <a:t>средняя</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 степень возникновением, помимо них, явных неврологических </a:t>
            </a:r>
            <a:r>
              <a:rPr lang="ru-RU" sz="2800" dirty="0" smtClean="0">
                <a:latin typeface="Times New Roman" pitchFamily="18" charset="0"/>
                <a:cs typeface="Times New Roman" pitchFamily="18" charset="0"/>
              </a:rPr>
              <a:t>расстройств; </a:t>
            </a:r>
          </a:p>
          <a:p>
            <a:pPr marL="342900" indent="-342900">
              <a:buAutoNum type="arabicPeriod"/>
            </a:pPr>
            <a:endParaRPr lang="ru-RU" sz="2800" dirty="0" smtClean="0">
              <a:latin typeface="Times New Roman" pitchFamily="18" charset="0"/>
              <a:cs typeface="Times New Roman" pitchFamily="18" charset="0"/>
            </a:endParaRPr>
          </a:p>
          <a:p>
            <a:pPr marL="342900" indent="-342900">
              <a:buAutoNum type="arabicPeriod"/>
            </a:pPr>
            <a:r>
              <a:rPr lang="ru-RU" sz="2800" u="sng" dirty="0" smtClean="0">
                <a:solidFill>
                  <a:schemeClr val="tx2">
                    <a:lumMod val="60000"/>
                    <a:lumOff val="40000"/>
                  </a:schemeClr>
                </a:solidFill>
                <a:latin typeface="Times New Roman" pitchFamily="18" charset="0"/>
                <a:cs typeface="Times New Roman" pitchFamily="18" charset="0"/>
              </a:rPr>
              <a:t>тяжёлая </a:t>
            </a:r>
            <a:r>
              <a:rPr lang="ru-RU" sz="2800" u="sng" dirty="0">
                <a:solidFill>
                  <a:schemeClr val="tx2">
                    <a:lumMod val="60000"/>
                    <a:lumOff val="40000"/>
                  </a:schemeClr>
                </a:solidFill>
                <a:latin typeface="Times New Roman" pitchFamily="18" charset="0"/>
                <a:cs typeface="Times New Roman" pitchFamily="18" charset="0"/>
              </a:rPr>
              <a:t>степень </a:t>
            </a:r>
            <a:r>
              <a:rPr lang="ru-RU" sz="2800" dirty="0">
                <a:latin typeface="Times New Roman" pitchFamily="18" charset="0"/>
                <a:cs typeface="Times New Roman" pitchFamily="18" charset="0"/>
              </a:rPr>
              <a:t>– нарушением жизненно важных вегетативных функций.</a:t>
            </a:r>
          </a:p>
        </p:txBody>
      </p:sp>
    </p:spTree>
    <p:extLst>
      <p:ext uri="{BB962C8B-B14F-4D97-AF65-F5344CB8AC3E}">
        <p14:creationId xmlns:p14="http://schemas.microsoft.com/office/powerpoint/2010/main" val="2904213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340768"/>
            <a:ext cx="7315200" cy="4536504"/>
          </a:xfrm>
        </p:spPr>
        <p:txBody>
          <a:bodyPr>
            <a:normAutofit fontScale="90000"/>
          </a:bodyPr>
          <a:lstStyle/>
          <a:p>
            <a:r>
              <a:rPr lang="ru-RU" sz="3600" dirty="0">
                <a:solidFill>
                  <a:srgbClr val="92D050"/>
                </a:solidFill>
                <a:latin typeface="Times New Roman" pitchFamily="18" charset="0"/>
                <a:cs typeface="Times New Roman" pitchFamily="18" charset="0"/>
              </a:rPr>
              <a:t>Алкогольный абстинентный синдром (ААС</a:t>
            </a:r>
            <a:r>
              <a:rPr lang="ru-RU" sz="3600" dirty="0" smtClean="0">
                <a:solidFill>
                  <a:srgbClr val="92D050"/>
                </a:solidFill>
                <a:latin typeface="Times New Roman" pitchFamily="18" charset="0"/>
                <a:cs typeface="Times New Roman" pitchFamily="18" charset="0"/>
              </a:rPr>
              <a:t>) - </a:t>
            </a:r>
            <a:r>
              <a:rPr lang="ru-RU" sz="3600" dirty="0" smtClean="0">
                <a:solidFill>
                  <a:schemeClr val="bg2">
                    <a:lumMod val="25000"/>
                    <a:lumOff val="75000"/>
                  </a:schemeClr>
                </a:solidFill>
                <a:latin typeface="Times New Roman" pitchFamily="18" charset="0"/>
                <a:cs typeface="Times New Roman" pitchFamily="18" charset="0"/>
              </a:rPr>
              <a:t>это </a:t>
            </a:r>
            <a:r>
              <a:rPr lang="ru-RU" sz="3600" dirty="0">
                <a:solidFill>
                  <a:schemeClr val="bg2">
                    <a:lumMod val="25000"/>
                    <a:lumOff val="75000"/>
                  </a:schemeClr>
                </a:solidFill>
                <a:latin typeface="Times New Roman" pitchFamily="18" charset="0"/>
                <a:cs typeface="Times New Roman" pitchFamily="18" charset="0"/>
              </a:rPr>
              <a:t>комплекс вегетативных, соматических, неврологических и психических нарушений, возникающих у больных алкоголизмом вслед за прекращением или резким сокращением более или менее длительного и массивного пьянства.</a:t>
            </a:r>
            <a:r>
              <a:rPr lang="ru-RU" dirty="0">
                <a:solidFill>
                  <a:schemeClr val="bg2">
                    <a:lumMod val="25000"/>
                    <a:lumOff val="75000"/>
                  </a:schemeClr>
                </a:solidFill>
              </a:rPr>
              <a:t/>
            </a:r>
            <a:br>
              <a:rPr lang="ru-RU" dirty="0">
                <a:solidFill>
                  <a:schemeClr val="bg2">
                    <a:lumMod val="25000"/>
                    <a:lumOff val="75000"/>
                  </a:schemeClr>
                </a:solidFill>
              </a:rPr>
            </a:br>
            <a:endParaRPr lang="ru-RU" dirty="0">
              <a:solidFill>
                <a:schemeClr val="bg2">
                  <a:lumMod val="25000"/>
                  <a:lumOff val="75000"/>
                </a:schemeClr>
              </a:solidFill>
            </a:endParaRPr>
          </a:p>
        </p:txBody>
      </p:sp>
    </p:spTree>
    <p:extLst>
      <p:ext uri="{BB962C8B-B14F-4D97-AF65-F5344CB8AC3E}">
        <p14:creationId xmlns:p14="http://schemas.microsoft.com/office/powerpoint/2010/main" val="1630352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0" y="0"/>
            <a:ext cx="9144000" cy="6858000"/>
          </a:xfrm>
        </p:spPr>
        <p:txBody>
          <a:bodyPr>
            <a:normAutofit/>
          </a:bodyPr>
          <a:lstStyle/>
          <a:p>
            <a:pPr algn="ctr">
              <a:buFont typeface="Wingdings 2" pitchFamily="18" charset="2"/>
              <a:buNone/>
            </a:pPr>
            <a:r>
              <a:rPr lang="ru-RU" sz="3200" dirty="0" smtClean="0">
                <a:solidFill>
                  <a:srgbClr val="92D050"/>
                </a:solidFill>
                <a:latin typeface="Times New Roman" pitchFamily="18" charset="0"/>
                <a:cs typeface="Times New Roman" pitchFamily="18" charset="0"/>
              </a:rPr>
              <a:t>Существуют две основные формы влечения к алкоголю: </a:t>
            </a:r>
            <a:endParaRPr lang="ru-RU" sz="3200" dirty="0">
              <a:latin typeface="Times New Roman" pitchFamily="18" charset="0"/>
              <a:cs typeface="Times New Roman" pitchFamily="18" charset="0"/>
            </a:endParaRPr>
          </a:p>
          <a:p>
            <a:pPr marL="502920" indent="-457200">
              <a:buFont typeface="Wingdings 2" pitchFamily="18" charset="2"/>
              <a:buAutoNum type="arabicPeriod"/>
            </a:pPr>
            <a:r>
              <a:rPr lang="ru-RU" sz="3200" b="1" i="1" dirty="0" smtClean="0">
                <a:latin typeface="Times New Roman" pitchFamily="18" charset="0"/>
                <a:cs typeface="Times New Roman" pitchFamily="18" charset="0"/>
              </a:rPr>
              <a:t>тотальная (генерализованная) </a:t>
            </a:r>
          </a:p>
          <a:p>
            <a:pPr marL="502920" indent="-457200">
              <a:buFont typeface="Wingdings 2" pitchFamily="18" charset="2"/>
              <a:buAutoNum type="arabicPeriod"/>
            </a:pPr>
            <a:r>
              <a:rPr lang="ru-RU" sz="3200" b="1" i="1" dirty="0" smtClean="0">
                <a:latin typeface="Times New Roman" pitchFamily="18" charset="0"/>
                <a:cs typeface="Times New Roman" pitchFamily="18" charset="0"/>
              </a:rPr>
              <a:t>парциальная (локализованная).</a:t>
            </a:r>
          </a:p>
        </p:txBody>
      </p:sp>
      <p:pic>
        <p:nvPicPr>
          <p:cNvPr id="4" name="Рисунок 3" descr="17.jpg"/>
          <p:cNvPicPr>
            <a:picLocks noChangeAspect="1"/>
          </p:cNvPicPr>
          <p:nvPr/>
        </p:nvPicPr>
        <p:blipFill>
          <a:blip r:embed="rId2" cstate="print"/>
          <a:stretch>
            <a:fillRect/>
          </a:stretch>
        </p:blipFill>
        <p:spPr>
          <a:xfrm>
            <a:off x="611560" y="2276872"/>
            <a:ext cx="7884368" cy="4581128"/>
          </a:xfrm>
          <a:prstGeom prst="rect">
            <a:avLst/>
          </a:prstGeom>
          <a:ln>
            <a:noFill/>
          </a:ln>
          <a:effectLst>
            <a:softEdge rad="112500"/>
          </a:effectLst>
        </p:spPr>
      </p:pic>
    </p:spTree>
    <p:extLst>
      <p:ext uri="{BB962C8B-B14F-4D97-AF65-F5344CB8AC3E}">
        <p14:creationId xmlns:p14="http://schemas.microsoft.com/office/powerpoint/2010/main" val="1476480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marL="548640" indent="-411480" fontAlgn="auto">
              <a:spcAft>
                <a:spcPts val="0"/>
              </a:spcAft>
              <a:buClr>
                <a:schemeClr val="tx1">
                  <a:shade val="95000"/>
                </a:schemeClr>
              </a:buClr>
              <a:buFont typeface="Wingdings 2"/>
              <a:buNone/>
              <a:defRPr/>
            </a:pPr>
            <a:r>
              <a:rPr lang="ru-RU" sz="3200" i="1" u="sng" dirty="0" smtClean="0">
                <a:solidFill>
                  <a:srgbClr val="92D050"/>
                </a:solidFill>
                <a:latin typeface="Times New Roman" pitchFamily="18" charset="0"/>
                <a:cs typeface="Times New Roman" pitchFamily="18" charset="0"/>
              </a:rPr>
              <a:t>Тотальная</a:t>
            </a:r>
            <a:r>
              <a:rPr lang="ru-RU" sz="3200" dirty="0" smtClean="0">
                <a:solidFill>
                  <a:srgbClr val="92D050"/>
                </a:solidFill>
                <a:latin typeface="Times New Roman" pitchFamily="18" charset="0"/>
                <a:cs typeface="Times New Roman" pitchFamily="18" charset="0"/>
              </a:rPr>
              <a:t> - </a:t>
            </a:r>
            <a:r>
              <a:rPr lang="ru-RU" sz="2800" dirty="0" smtClean="0">
                <a:solidFill>
                  <a:schemeClr val="bg2">
                    <a:lumMod val="10000"/>
                    <a:lumOff val="90000"/>
                  </a:schemeClr>
                </a:solidFill>
                <a:latin typeface="Times New Roman" pitchFamily="18" charset="0"/>
                <a:cs typeface="Times New Roman" pitchFamily="18" charset="0"/>
              </a:rPr>
              <a:t>характеризуется довольно прочной и эмоционально насыщенной системой взглядов на роль и место алкоголя, определяющий его поведение и даже формирующий его жизненные принципы. Влечение к алкоголю владеет интересами, мыслями и представлениями больного, детерминирует круг его общения, симпатии и антипатии, оценку человеческих достоинств, тематику воспоминаний, разговоров, сновидений и т.д.</a:t>
            </a:r>
            <a:endParaRPr lang="ru-RU" sz="2800" dirty="0">
              <a:solidFill>
                <a:schemeClr val="bg2">
                  <a:lumMod val="10000"/>
                  <a:lumOff val="90000"/>
                </a:schemeClr>
              </a:solidFill>
              <a:latin typeface="Times New Roman" pitchFamily="18" charset="0"/>
              <a:cs typeface="Times New Roman" pitchFamily="18" charset="0"/>
            </a:endParaRPr>
          </a:p>
        </p:txBody>
      </p:sp>
      <p:pic>
        <p:nvPicPr>
          <p:cNvPr id="6" name="Рисунок 5" descr="9.jpg"/>
          <p:cNvPicPr>
            <a:picLocks noChangeAspect="1"/>
          </p:cNvPicPr>
          <p:nvPr/>
        </p:nvPicPr>
        <p:blipFill>
          <a:blip r:embed="rId2" cstate="print"/>
          <a:stretch>
            <a:fillRect/>
          </a:stretch>
        </p:blipFill>
        <p:spPr>
          <a:xfrm>
            <a:off x="5220072" y="3501008"/>
            <a:ext cx="3635896" cy="3356992"/>
          </a:xfrm>
          <a:prstGeom prst="rect">
            <a:avLst/>
          </a:prstGeom>
          <a:ln>
            <a:noFill/>
          </a:ln>
          <a:effectLst>
            <a:softEdge rad="112500"/>
          </a:effectLst>
        </p:spPr>
      </p:pic>
    </p:spTree>
    <p:extLst>
      <p:ext uri="{BB962C8B-B14F-4D97-AF65-F5344CB8AC3E}">
        <p14:creationId xmlns:p14="http://schemas.microsoft.com/office/powerpoint/2010/main" val="12595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marL="548640" indent="-411480" fontAlgn="auto">
              <a:spcAft>
                <a:spcPts val="0"/>
              </a:spcAft>
              <a:buClr>
                <a:schemeClr val="tx1">
                  <a:shade val="95000"/>
                </a:schemeClr>
              </a:buClr>
              <a:buFont typeface="Wingdings 2"/>
              <a:buNone/>
              <a:defRPr/>
            </a:pPr>
            <a:r>
              <a:rPr lang="ru-RU" sz="3200" i="1" u="sng" dirty="0" smtClean="0">
                <a:solidFill>
                  <a:srgbClr val="92D050"/>
                </a:solidFill>
                <a:latin typeface="Times New Roman" pitchFamily="18" charset="0"/>
                <a:cs typeface="Times New Roman" pitchFamily="18" charset="0"/>
              </a:rPr>
              <a:t>Парциальная</a:t>
            </a:r>
            <a:r>
              <a:rPr lang="ru-RU" sz="2800" dirty="0" smtClean="0">
                <a:solidFill>
                  <a:schemeClr val="bg1">
                    <a:lumMod val="95000"/>
                    <a:lumOff val="5000"/>
                  </a:schemeClr>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 влечение отличается тем, что оно действительно отдельно и противопоставлено личности больного. Такое влечение встречает сопротивление личности, причиняет страдание или переживается как помеха, как нечто чуждое интересам больного, служит источником внутренней напряжённости и утомительной борьбы за сохранение трезвости. В эмоциональной сфере преобладают тревога, эмоциональная лабильность или своеобразная взбудораженность.</a:t>
            </a:r>
            <a:endParaRPr lang="ru-RU" sz="2800" dirty="0">
              <a:latin typeface="Times New Roman" pitchFamily="18" charset="0"/>
              <a:cs typeface="Times New Roman" pitchFamily="18" charset="0"/>
            </a:endParaRPr>
          </a:p>
        </p:txBody>
      </p:sp>
      <p:pic>
        <p:nvPicPr>
          <p:cNvPr id="4" name="Рисунок 3" descr="narkomanija_00012.gif"/>
          <p:cNvPicPr>
            <a:picLocks noChangeAspect="1"/>
          </p:cNvPicPr>
          <p:nvPr/>
        </p:nvPicPr>
        <p:blipFill>
          <a:blip r:embed="rId2" cstate="print"/>
          <a:stretch>
            <a:fillRect/>
          </a:stretch>
        </p:blipFill>
        <p:spPr>
          <a:xfrm>
            <a:off x="4283968" y="3955843"/>
            <a:ext cx="4680520" cy="2902157"/>
          </a:xfrm>
          <a:prstGeom prst="rect">
            <a:avLst/>
          </a:prstGeom>
          <a:ln>
            <a:noFill/>
          </a:ln>
          <a:effectLst>
            <a:softEdge rad="112500"/>
          </a:effectLst>
        </p:spPr>
      </p:pic>
    </p:spTree>
    <p:extLst>
      <p:ext uri="{BB962C8B-B14F-4D97-AF65-F5344CB8AC3E}">
        <p14:creationId xmlns:p14="http://schemas.microsoft.com/office/powerpoint/2010/main" val="2623901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normal_tox_gepatit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00213"/>
            <a:ext cx="3297238" cy="2808287"/>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0482" name="AutoShape 2"/>
          <p:cNvSpPr>
            <a:spLocks noGrp="1" noChangeArrowheads="1"/>
          </p:cNvSpPr>
          <p:nvPr>
            <p:ph type="title"/>
          </p:nvPr>
        </p:nvSpPr>
        <p:spPr>
          <a:xfrm>
            <a:off x="539750" y="188913"/>
            <a:ext cx="7993063" cy="1295400"/>
          </a:xfrm>
        </p:spPr>
        <p:txBody>
          <a:bodyPr>
            <a:normAutofit fontScale="90000"/>
          </a:bodyPr>
          <a:lstStyle/>
          <a:p>
            <a:pPr eaLnBrk="1" hangingPunct="1">
              <a:defRPr/>
            </a:pPr>
            <a:r>
              <a:rPr lang="ru-RU" i="1" dirty="0" smtClean="0">
                <a:solidFill>
                  <a:srgbClr val="009900"/>
                </a:solidFill>
                <a:effectLst>
                  <a:outerShdw blurRad="38100" dist="38100" dir="2700000" algn="tl">
                    <a:srgbClr val="C0C0C0"/>
                  </a:outerShdw>
                </a:effectLst>
              </a:rPr>
              <a:t>Алкогольное поражение внутренних органов</a:t>
            </a:r>
          </a:p>
        </p:txBody>
      </p:sp>
      <p:sp>
        <p:nvSpPr>
          <p:cNvPr id="20483" name="Rectangle 3"/>
          <p:cNvSpPr>
            <a:spLocks noGrp="1" noChangeArrowheads="1"/>
          </p:cNvSpPr>
          <p:nvPr>
            <p:ph type="body" idx="1"/>
          </p:nvPr>
        </p:nvSpPr>
        <p:spPr>
          <a:xfrm>
            <a:off x="179388" y="2708275"/>
            <a:ext cx="7681912" cy="3797300"/>
          </a:xfrm>
        </p:spPr>
        <p:txBody>
          <a:bodyPr/>
          <a:lstStyle/>
          <a:p>
            <a:pPr eaLnBrk="1" hangingPunct="1">
              <a:buFont typeface="Wingdings" pitchFamily="2" charset="2"/>
              <a:buBlip>
                <a:blip r:embed="rId3"/>
              </a:buBlip>
            </a:pPr>
            <a:r>
              <a:rPr lang="ru-RU" b="1" i="1" dirty="0" smtClean="0">
                <a:solidFill>
                  <a:srgbClr val="009900"/>
                </a:solidFill>
                <a:latin typeface="Times New Roman" pitchFamily="18" charset="0"/>
              </a:rPr>
              <a:t>алкогольный гастрит, </a:t>
            </a:r>
            <a:endParaRPr lang="en-US" b="1" i="1" dirty="0" smtClean="0">
              <a:solidFill>
                <a:srgbClr val="009900"/>
              </a:solidFill>
              <a:latin typeface="Times New Roman" pitchFamily="18" charset="0"/>
            </a:endParaRPr>
          </a:p>
          <a:p>
            <a:pPr eaLnBrk="1" hangingPunct="1">
              <a:buFont typeface="Wingdings" pitchFamily="2" charset="2"/>
              <a:buBlip>
                <a:blip r:embed="rId3"/>
              </a:buBlip>
            </a:pPr>
            <a:r>
              <a:rPr lang="ru-RU" b="1" i="1" dirty="0" smtClean="0">
                <a:solidFill>
                  <a:srgbClr val="009900"/>
                </a:solidFill>
                <a:latin typeface="Times New Roman" pitchFamily="18" charset="0"/>
              </a:rPr>
              <a:t>алкогольный панкреатит, </a:t>
            </a:r>
            <a:endParaRPr lang="en-US" b="1" i="1" dirty="0" smtClean="0">
              <a:solidFill>
                <a:srgbClr val="009900"/>
              </a:solidFill>
              <a:latin typeface="Times New Roman" pitchFamily="18" charset="0"/>
            </a:endParaRPr>
          </a:p>
          <a:p>
            <a:pPr eaLnBrk="1" hangingPunct="1">
              <a:buFont typeface="Wingdings" pitchFamily="2" charset="2"/>
              <a:buBlip>
                <a:blip r:embed="rId3"/>
              </a:buBlip>
            </a:pPr>
            <a:r>
              <a:rPr lang="ru-RU" b="1" i="1" dirty="0" smtClean="0">
                <a:solidFill>
                  <a:srgbClr val="009900"/>
                </a:solidFill>
                <a:latin typeface="Times New Roman" pitchFamily="18" charset="0"/>
              </a:rPr>
              <a:t>алкогольный гепатит, </a:t>
            </a:r>
            <a:endParaRPr lang="en-US" b="1" i="1" dirty="0" smtClean="0">
              <a:solidFill>
                <a:srgbClr val="009900"/>
              </a:solidFill>
              <a:latin typeface="Times New Roman" pitchFamily="18" charset="0"/>
            </a:endParaRPr>
          </a:p>
          <a:p>
            <a:pPr eaLnBrk="1" hangingPunct="1">
              <a:buFont typeface="Wingdings" pitchFamily="2" charset="2"/>
              <a:buBlip>
                <a:blip r:embed="rId3"/>
              </a:buBlip>
            </a:pPr>
            <a:r>
              <a:rPr lang="ru-RU" b="1" i="1" dirty="0" smtClean="0">
                <a:solidFill>
                  <a:srgbClr val="009900"/>
                </a:solidFill>
                <a:latin typeface="Times New Roman" pitchFamily="18" charset="0"/>
              </a:rPr>
              <a:t>алкогольная нефропатия, </a:t>
            </a:r>
            <a:endParaRPr lang="en-US" b="1" i="1" dirty="0" smtClean="0">
              <a:solidFill>
                <a:srgbClr val="009900"/>
              </a:solidFill>
              <a:latin typeface="Times New Roman" pitchFamily="18" charset="0"/>
            </a:endParaRPr>
          </a:p>
          <a:p>
            <a:pPr eaLnBrk="1" hangingPunct="1">
              <a:buFont typeface="Wingdings" pitchFamily="2" charset="2"/>
              <a:buBlip>
                <a:blip r:embed="rId3"/>
              </a:buBlip>
            </a:pPr>
            <a:r>
              <a:rPr lang="ru-RU" b="1" i="1" dirty="0" smtClean="0">
                <a:solidFill>
                  <a:srgbClr val="009900"/>
                </a:solidFill>
                <a:latin typeface="Times New Roman" pitchFamily="18" charset="0"/>
              </a:rPr>
              <a:t>нарушения иммунной системы</a:t>
            </a:r>
          </a:p>
        </p:txBody>
      </p:sp>
    </p:spTree>
    <p:extLst>
      <p:ext uri="{BB962C8B-B14F-4D97-AF65-F5344CB8AC3E}">
        <p14:creationId xmlns:p14="http://schemas.microsoft.com/office/powerpoint/2010/main" val="172707708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2000" fill="hold"/>
                                        <p:tgtEl>
                                          <p:spTgt spid="20482"/>
                                        </p:tgtEl>
                                        <p:attrNameLst>
                                          <p:attrName>ppt_x</p:attrName>
                                        </p:attrNameLst>
                                      </p:cBhvr>
                                      <p:tavLst>
                                        <p:tav tm="0">
                                          <p:val>
                                            <p:strVal val="0-#ppt_w/2"/>
                                          </p:val>
                                        </p:tav>
                                        <p:tav tm="100000">
                                          <p:val>
                                            <p:strVal val="#ppt_x"/>
                                          </p:val>
                                        </p:tav>
                                      </p:tavLst>
                                    </p:anim>
                                    <p:anim calcmode="lin" valueType="num">
                                      <p:cBhvr additive="base">
                                        <p:cTn id="8" dur="2000" fill="hold"/>
                                        <p:tgtEl>
                                          <p:spTgt spid="204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2" fill="hold" nodeType="after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calcmode="lin" valueType="num">
                                      <p:cBhvr additive="base">
                                        <p:cTn id="12" dur="20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20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2" fill="hold" nodeType="after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 calcmode="lin" valueType="num">
                                      <p:cBhvr additive="base">
                                        <p:cTn id="22" dur="20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53" presetClass="entr" presetSubtype="0" fill="hold" nodeType="afterEffect">
                                  <p:stCondLst>
                                    <p:cond delay="0"/>
                                  </p:stCondLst>
                                  <p:childTnLst>
                                    <p:set>
                                      <p:cBhvr>
                                        <p:cTn id="26" dur="1" fill="hold">
                                          <p:stCondLst>
                                            <p:cond delay="0"/>
                                          </p:stCondLst>
                                        </p:cTn>
                                        <p:tgtEl>
                                          <p:spTgt spid="20485"/>
                                        </p:tgtEl>
                                        <p:attrNameLst>
                                          <p:attrName>style.visibility</p:attrName>
                                        </p:attrNameLst>
                                      </p:cBhvr>
                                      <p:to>
                                        <p:strVal val="visible"/>
                                      </p:to>
                                    </p:set>
                                    <p:anim calcmode="lin" valueType="num">
                                      <p:cBhvr>
                                        <p:cTn id="27" dur="1000" fill="hold"/>
                                        <p:tgtEl>
                                          <p:spTgt spid="20485"/>
                                        </p:tgtEl>
                                        <p:attrNameLst>
                                          <p:attrName>ppt_w</p:attrName>
                                        </p:attrNameLst>
                                      </p:cBhvr>
                                      <p:tavLst>
                                        <p:tav tm="0">
                                          <p:val>
                                            <p:fltVal val="0"/>
                                          </p:val>
                                        </p:tav>
                                        <p:tav tm="100000">
                                          <p:val>
                                            <p:strVal val="#ppt_w"/>
                                          </p:val>
                                        </p:tav>
                                      </p:tavLst>
                                    </p:anim>
                                    <p:anim calcmode="lin" valueType="num">
                                      <p:cBhvr>
                                        <p:cTn id="28" dur="1000" fill="hold"/>
                                        <p:tgtEl>
                                          <p:spTgt spid="20485"/>
                                        </p:tgtEl>
                                        <p:attrNameLst>
                                          <p:attrName>ppt_h</p:attrName>
                                        </p:attrNameLst>
                                      </p:cBhvr>
                                      <p:tavLst>
                                        <p:tav tm="0">
                                          <p:val>
                                            <p:fltVal val="0"/>
                                          </p:val>
                                        </p:tav>
                                        <p:tav tm="100000">
                                          <p:val>
                                            <p:strVal val="#ppt_h"/>
                                          </p:val>
                                        </p:tav>
                                      </p:tavLst>
                                    </p:anim>
                                    <p:animEffect transition="in" filter="fade">
                                      <p:cBhvr>
                                        <p:cTn id="29" dur="1000"/>
                                        <p:tgtEl>
                                          <p:spTgt spid="20485"/>
                                        </p:tgtEl>
                                      </p:cBhvr>
                                    </p:animEffect>
                                  </p:childTnLst>
                                </p:cTn>
                              </p:par>
                            </p:childTnLst>
                          </p:cTn>
                        </p:par>
                        <p:par>
                          <p:cTn id="30" fill="hold" nodeType="afterGroup">
                            <p:stCondLst>
                              <p:cond delay="9000"/>
                            </p:stCondLst>
                            <p:childTnLst>
                              <p:par>
                                <p:cTn id="31" presetID="2" presetClass="entr" presetSubtype="2" fill="hold" nodeType="afterEffect">
                                  <p:stCondLst>
                                    <p:cond delay="0"/>
                                  </p:stCondLst>
                                  <p:childTnLst>
                                    <p:set>
                                      <p:cBhvr>
                                        <p:cTn id="32" dur="1" fill="hold">
                                          <p:stCondLst>
                                            <p:cond delay="0"/>
                                          </p:stCondLst>
                                        </p:cTn>
                                        <p:tgtEl>
                                          <p:spTgt spid="20483">
                                            <p:txEl>
                                              <p:pRg st="3" end="3"/>
                                            </p:txEl>
                                          </p:spTgt>
                                        </p:tgtEl>
                                        <p:attrNameLst>
                                          <p:attrName>style.visibility</p:attrName>
                                        </p:attrNameLst>
                                      </p:cBhvr>
                                      <p:to>
                                        <p:strVal val="visible"/>
                                      </p:to>
                                    </p:set>
                                    <p:anim calcmode="lin" valueType="num">
                                      <p:cBhvr additive="base">
                                        <p:cTn id="33" dur="20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1000"/>
                            </p:stCondLst>
                            <p:childTnLst>
                              <p:par>
                                <p:cTn id="36" presetID="2" presetClass="entr" presetSubtype="2" fill="hold" nodeType="afterEffect">
                                  <p:stCondLst>
                                    <p:cond delay="0"/>
                                  </p:stCondLst>
                                  <p:childTnLst>
                                    <p:set>
                                      <p:cBhvr>
                                        <p:cTn id="37" dur="1" fill="hold">
                                          <p:stCondLst>
                                            <p:cond delay="0"/>
                                          </p:stCondLst>
                                        </p:cTn>
                                        <p:tgtEl>
                                          <p:spTgt spid="20483">
                                            <p:txEl>
                                              <p:pRg st="4" end="4"/>
                                            </p:txEl>
                                          </p:spTgt>
                                        </p:tgtEl>
                                        <p:attrNameLst>
                                          <p:attrName>style.visibility</p:attrName>
                                        </p:attrNameLst>
                                      </p:cBhvr>
                                      <p:to>
                                        <p:strVal val="visible"/>
                                      </p:to>
                                    </p:set>
                                    <p:anim calcmode="lin" valueType="num">
                                      <p:cBhvr additive="base">
                                        <p:cTn id="38" dur="2000" fill="hold"/>
                                        <p:tgtEl>
                                          <p:spTgt spid="20483">
                                            <p:txEl>
                                              <p:pRg st="4" end="4"/>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315200" cy="530521"/>
          </a:xfrm>
        </p:spPr>
        <p:txBody>
          <a:bodyPr>
            <a:noAutofit/>
          </a:bodyPr>
          <a:lstStyle/>
          <a:p>
            <a:pPr algn="ctr"/>
            <a:r>
              <a:rPr lang="ru-RU" sz="3200" dirty="0">
                <a:solidFill>
                  <a:srgbClr val="92D050"/>
                </a:solidFill>
                <a:latin typeface="Times New Roman" pitchFamily="18" charset="0"/>
                <a:cs typeface="Times New Roman" pitchFamily="18" charset="0"/>
              </a:rPr>
              <a:t>Симптомы алкоголизма</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980728"/>
            <a:ext cx="8856984" cy="5688632"/>
          </a:xfrm>
        </p:spPr>
        <p:txBody>
          <a:bodyPr/>
          <a:lstStyle/>
          <a:p>
            <a:pPr algn="just"/>
            <a:r>
              <a:rPr lang="ru-RU" dirty="0" smtClean="0">
                <a:solidFill>
                  <a:srgbClr val="00B050"/>
                </a:solidFill>
                <a:latin typeface="Times New Roman" pitchFamily="18" charset="0"/>
                <a:cs typeface="Times New Roman" pitchFamily="18" charset="0"/>
              </a:rPr>
              <a:t>1. </a:t>
            </a:r>
            <a:r>
              <a:rPr lang="ru-RU" u="sng" dirty="0" smtClean="0">
                <a:solidFill>
                  <a:srgbClr val="00B050"/>
                </a:solidFill>
                <a:latin typeface="Times New Roman" pitchFamily="18" charset="0"/>
                <a:cs typeface="Times New Roman" pitchFamily="18" charset="0"/>
              </a:rPr>
              <a:t>Патологическая </a:t>
            </a:r>
            <a:r>
              <a:rPr lang="ru-RU" u="sng" dirty="0">
                <a:solidFill>
                  <a:srgbClr val="00B050"/>
                </a:solidFill>
                <a:latin typeface="Times New Roman" pitchFamily="18" charset="0"/>
                <a:cs typeface="Times New Roman" pitchFamily="18" charset="0"/>
              </a:rPr>
              <a:t>тяга к </a:t>
            </a:r>
            <a:r>
              <a:rPr lang="ru-RU" u="sng" dirty="0" smtClean="0">
                <a:solidFill>
                  <a:srgbClr val="00B050"/>
                </a:solidFill>
                <a:latin typeface="Times New Roman" pitchFamily="18" charset="0"/>
                <a:cs typeface="Times New Roman" pitchFamily="18" charset="0"/>
              </a:rPr>
              <a:t>алкоголю</a:t>
            </a:r>
          </a:p>
          <a:p>
            <a:pPr algn="just"/>
            <a:r>
              <a:rPr lang="ru-RU" dirty="0">
                <a:latin typeface="Times New Roman" pitchFamily="18" charset="0"/>
                <a:cs typeface="Times New Roman" pitchFamily="18" charset="0"/>
              </a:rPr>
              <a:t>Это влечение – самый ранний признак алкоголизма и в то же время – самый стойкий</a:t>
            </a:r>
            <a:r>
              <a:rPr lang="ru-RU" dirty="0" smtClean="0">
                <a:latin typeface="Times New Roman" pitchFamily="18" charset="0"/>
                <a:cs typeface="Times New Roman" pitchFamily="18" charset="0"/>
              </a:rPr>
              <a:t>.</a:t>
            </a:r>
          </a:p>
          <a:p>
            <a:pPr algn="just"/>
            <a:r>
              <a:rPr lang="ru-RU" dirty="0" smtClean="0">
                <a:solidFill>
                  <a:srgbClr val="00B050"/>
                </a:solidFill>
                <a:latin typeface="Times New Roman" pitchFamily="18" charset="0"/>
                <a:cs typeface="Times New Roman" pitchFamily="18" charset="0"/>
              </a:rPr>
              <a:t>2. </a:t>
            </a:r>
            <a:r>
              <a:rPr lang="ru-RU" u="sng" dirty="0">
                <a:solidFill>
                  <a:srgbClr val="00B050"/>
                </a:solidFill>
                <a:latin typeface="Times New Roman" pitchFamily="18" charset="0"/>
                <a:cs typeface="Times New Roman" pitchFamily="18" charset="0"/>
              </a:rPr>
              <a:t>Потеря контроля над количеством выпитого </a:t>
            </a:r>
            <a:r>
              <a:rPr lang="ru-RU" u="sng" dirty="0" smtClean="0">
                <a:solidFill>
                  <a:srgbClr val="00B050"/>
                </a:solidFill>
                <a:latin typeface="Times New Roman" pitchFamily="18" charset="0"/>
                <a:cs typeface="Times New Roman" pitchFamily="18" charset="0"/>
              </a:rPr>
              <a:t>спиртного</a:t>
            </a:r>
          </a:p>
          <a:p>
            <a:pPr algn="just"/>
            <a:r>
              <a:rPr lang="ru-RU" dirty="0">
                <a:latin typeface="Times New Roman" pitchFamily="18" charset="0"/>
                <a:cs typeface="Times New Roman" pitchFamily="18" charset="0"/>
              </a:rPr>
              <a:t>Это второй стрежневой признак алкоголизма, возникающий на ранней стадии болезни и присутствующий на всем ее протяжении. Больной не в состоянии остановиться на определенной дозе спиртного</a:t>
            </a:r>
            <a:r>
              <a:rPr lang="ru-RU" dirty="0" smtClean="0">
                <a:latin typeface="Times New Roman" pitchFamily="18" charset="0"/>
                <a:cs typeface="Times New Roman" pitchFamily="18" charset="0"/>
              </a:rPr>
              <a:t>.</a:t>
            </a:r>
          </a:p>
          <a:p>
            <a:pPr algn="just"/>
            <a:r>
              <a:rPr lang="ru-RU" dirty="0" smtClean="0">
                <a:solidFill>
                  <a:srgbClr val="00B050"/>
                </a:solidFill>
                <a:latin typeface="Times New Roman" pitchFamily="18" charset="0"/>
                <a:cs typeface="Times New Roman" pitchFamily="18" charset="0"/>
              </a:rPr>
              <a:t>3.</a:t>
            </a:r>
            <a:r>
              <a:rPr lang="ru-RU" u="sng" dirty="0" smtClean="0">
                <a:solidFill>
                  <a:srgbClr val="00B050"/>
                </a:solidFill>
                <a:latin typeface="Times New Roman" pitchFamily="18" charset="0"/>
                <a:cs typeface="Times New Roman" pitchFamily="18" charset="0"/>
              </a:rPr>
              <a:t>Утрата </a:t>
            </a:r>
            <a:r>
              <a:rPr lang="ru-RU" u="sng" dirty="0">
                <a:solidFill>
                  <a:srgbClr val="00B050"/>
                </a:solidFill>
                <a:latin typeface="Times New Roman" pitchFamily="18" charset="0"/>
                <a:cs typeface="Times New Roman" pitchFamily="18" charset="0"/>
              </a:rPr>
              <a:t>рвотного рефлекса при большом количестве выпитого </a:t>
            </a:r>
            <a:r>
              <a:rPr lang="ru-RU" u="sng" dirty="0" smtClean="0">
                <a:solidFill>
                  <a:srgbClr val="00B050"/>
                </a:solidFill>
                <a:latin typeface="Times New Roman" pitchFamily="18" charset="0"/>
                <a:cs typeface="Times New Roman" pitchFamily="18" charset="0"/>
              </a:rPr>
              <a:t>спиртного</a:t>
            </a:r>
          </a:p>
          <a:p>
            <a:pPr algn="just"/>
            <a:r>
              <a:rPr lang="ru-RU" dirty="0" smtClean="0">
                <a:solidFill>
                  <a:srgbClr val="00B050"/>
                </a:solidFill>
                <a:latin typeface="Times New Roman" pitchFamily="18" charset="0"/>
                <a:cs typeface="Times New Roman" pitchFamily="18" charset="0"/>
              </a:rPr>
              <a:t>4. </a:t>
            </a:r>
            <a:r>
              <a:rPr lang="ru-RU" u="sng" dirty="0">
                <a:solidFill>
                  <a:srgbClr val="00B050"/>
                </a:solidFill>
                <a:latin typeface="Times New Roman" pitchFamily="18" charset="0"/>
                <a:cs typeface="Times New Roman" pitchFamily="18" charset="0"/>
              </a:rPr>
              <a:t>Увеличение толерантности к </a:t>
            </a:r>
            <a:r>
              <a:rPr lang="ru-RU" u="sng" dirty="0" smtClean="0">
                <a:solidFill>
                  <a:srgbClr val="00B050"/>
                </a:solidFill>
                <a:latin typeface="Times New Roman" pitchFamily="18" charset="0"/>
                <a:cs typeface="Times New Roman" pitchFamily="18" charset="0"/>
              </a:rPr>
              <a:t>спиртному</a:t>
            </a:r>
          </a:p>
          <a:p>
            <a:pPr algn="just"/>
            <a:r>
              <a:rPr lang="ru-RU" dirty="0" smtClean="0">
                <a:solidFill>
                  <a:srgbClr val="00B050"/>
                </a:solidFill>
                <a:latin typeface="Times New Roman" pitchFamily="18" charset="0"/>
                <a:cs typeface="Times New Roman" pitchFamily="18" charset="0"/>
              </a:rPr>
              <a:t>5. </a:t>
            </a:r>
            <a:r>
              <a:rPr lang="ru-RU" u="sng" dirty="0">
                <a:solidFill>
                  <a:srgbClr val="00B050"/>
                </a:solidFill>
                <a:latin typeface="Times New Roman" pitchFamily="18" charset="0"/>
                <a:cs typeface="Times New Roman" pitchFamily="18" charset="0"/>
              </a:rPr>
              <a:t>Пьянство в </a:t>
            </a:r>
            <a:r>
              <a:rPr lang="ru-RU" u="sng" dirty="0" smtClean="0">
                <a:solidFill>
                  <a:srgbClr val="00B050"/>
                </a:solidFill>
                <a:latin typeface="Times New Roman" pitchFamily="18" charset="0"/>
                <a:cs typeface="Times New Roman" pitchFamily="18" charset="0"/>
              </a:rPr>
              <a:t>одиночку</a:t>
            </a:r>
          </a:p>
          <a:p>
            <a:pPr algn="just"/>
            <a:r>
              <a:rPr lang="ru-RU" dirty="0" smtClean="0">
                <a:solidFill>
                  <a:srgbClr val="00B050"/>
                </a:solidFill>
                <a:latin typeface="Times New Roman" pitchFamily="18" charset="0"/>
                <a:cs typeface="Times New Roman" pitchFamily="18" charset="0"/>
              </a:rPr>
              <a:t>6.</a:t>
            </a:r>
            <a:r>
              <a:rPr lang="ru-RU" u="sng" dirty="0" smtClean="0">
                <a:solidFill>
                  <a:srgbClr val="00B050"/>
                </a:solidFill>
                <a:latin typeface="Times New Roman" pitchFamily="18" charset="0"/>
                <a:cs typeface="Times New Roman" pitchFamily="18" charset="0"/>
              </a:rPr>
              <a:t>Абстиненция</a:t>
            </a:r>
            <a:r>
              <a:rPr lang="ru-RU" dirty="0" smtClean="0">
                <a:solidFill>
                  <a:srgbClr val="00B050"/>
                </a:solidFill>
                <a:latin typeface="Times New Roman" pitchFamily="18" charset="0"/>
                <a:cs typeface="Times New Roman" pitchFamily="18" charset="0"/>
              </a:rPr>
              <a:t> </a:t>
            </a:r>
            <a:r>
              <a:rPr lang="ru-RU" dirty="0" smtClean="0"/>
              <a:t>– </a:t>
            </a:r>
            <a:r>
              <a:rPr lang="ru-RU" dirty="0" smtClean="0">
                <a:latin typeface="Times New Roman" pitchFamily="18" charset="0"/>
                <a:cs typeface="Times New Roman" pitchFamily="18" charset="0"/>
              </a:rPr>
              <a:t>физические </a:t>
            </a:r>
            <a:r>
              <a:rPr lang="ru-RU" dirty="0">
                <a:latin typeface="Times New Roman" pitchFamily="18" charset="0"/>
                <a:cs typeface="Times New Roman" pitchFamily="18" charset="0"/>
              </a:rPr>
              <a:t>симптомы, которые проявляются у алкоголика в состоянии трезвости</a:t>
            </a:r>
            <a:r>
              <a:rPr lang="ru-RU" dirty="0"/>
              <a:t>. </a:t>
            </a:r>
            <a:endParaRPr lang="ru-RU" dirty="0" smtClean="0"/>
          </a:p>
          <a:p>
            <a:pPr algn="just"/>
            <a:r>
              <a:rPr lang="ru-RU" dirty="0" smtClean="0">
                <a:solidFill>
                  <a:srgbClr val="00B050"/>
                </a:solidFill>
                <a:latin typeface="Times New Roman" pitchFamily="18" charset="0"/>
                <a:cs typeface="Times New Roman" pitchFamily="18" charset="0"/>
              </a:rPr>
              <a:t>7. </a:t>
            </a:r>
            <a:r>
              <a:rPr lang="ru-RU" u="sng" dirty="0">
                <a:solidFill>
                  <a:srgbClr val="00B050"/>
                </a:solidFill>
                <a:latin typeface="Times New Roman" pitchFamily="18" charset="0"/>
                <a:cs typeface="Times New Roman" pitchFamily="18" charset="0"/>
              </a:rPr>
              <a:t>Кратковременные провалы памяти</a:t>
            </a:r>
            <a:endParaRPr lang="ru-RU" dirty="0">
              <a:solidFill>
                <a:srgbClr val="00B050"/>
              </a:solidFill>
              <a:latin typeface="Times New Roman" pitchFamily="18" charset="0"/>
              <a:cs typeface="Times New Roman" pitchFamily="18" charset="0"/>
            </a:endParaRPr>
          </a:p>
          <a:p>
            <a:pPr algn="just"/>
            <a:endParaRPr lang="ru-RU" dirty="0" smtClean="0"/>
          </a:p>
          <a:p>
            <a:pPr algn="just"/>
            <a:endParaRPr lang="ru-RU" dirty="0"/>
          </a:p>
          <a:p>
            <a:pPr algn="just"/>
            <a:endParaRPr lang="ru-RU" dirty="0"/>
          </a:p>
          <a:p>
            <a:pPr algn="just"/>
            <a:endParaRPr lang="ru-RU" u="sng" dirty="0" smtClean="0">
              <a:solidFill>
                <a:srgbClr val="00B050"/>
              </a:solidFill>
              <a:latin typeface="Times New Roman" pitchFamily="18" charset="0"/>
              <a:cs typeface="Times New Roman" pitchFamily="18" charset="0"/>
            </a:endParaRPr>
          </a:p>
          <a:p>
            <a:pPr algn="just"/>
            <a:endParaRPr lang="ru-RU" dirty="0">
              <a:solidFill>
                <a:srgbClr val="00B050"/>
              </a:solidFill>
              <a:latin typeface="Times New Roman" pitchFamily="18" charset="0"/>
              <a:cs typeface="Times New Roman" pitchFamily="18" charset="0"/>
            </a:endParaRPr>
          </a:p>
          <a:p>
            <a:pPr algn="just"/>
            <a:endParaRPr lang="ru-RU" u="sng" dirty="0">
              <a:solidFill>
                <a:srgbClr val="00B050"/>
              </a:solidFill>
              <a:latin typeface="Times New Roman" pitchFamily="18" charset="0"/>
              <a:cs typeface="Times New Roman" pitchFamily="18" charset="0"/>
            </a:endParaRPr>
          </a:p>
          <a:p>
            <a:pPr algn="just"/>
            <a:endParaRPr lang="ru-RU" dirty="0">
              <a:solidFill>
                <a:srgbClr val="00B050"/>
              </a:solidFill>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911117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7315200" cy="648072"/>
          </a:xfrm>
        </p:spPr>
        <p:txBody>
          <a:bodyPr>
            <a:normAutofit fontScale="90000"/>
          </a:bodyPr>
          <a:lstStyle/>
          <a:p>
            <a:pPr lvl="1" algn="ctr" rtl="0">
              <a:spcBef>
                <a:spcPct val="0"/>
              </a:spcBef>
            </a:pPr>
            <a:r>
              <a:rPr lang="ru-RU" sz="3600" b="1" dirty="0">
                <a:solidFill>
                  <a:srgbClr val="92D050"/>
                </a:solidFill>
                <a:latin typeface="Times New Roman" pitchFamily="18" charset="0"/>
                <a:cs typeface="Times New Roman" pitchFamily="18" charset="0"/>
              </a:rPr>
              <a:t>Стадии алкогольной зависимости</a:t>
            </a:r>
            <a:r>
              <a:rPr lang="ru-RU" sz="1600" dirty="0"/>
              <a:t/>
            </a:r>
            <a:br>
              <a:rPr lang="ru-RU" sz="1600" dirty="0"/>
            </a:br>
            <a:endParaRPr lang="ru-RU" dirty="0"/>
          </a:p>
        </p:txBody>
      </p:sp>
      <p:sp>
        <p:nvSpPr>
          <p:cNvPr id="3" name="Подзаголовок 2"/>
          <p:cNvSpPr>
            <a:spLocks noGrp="1"/>
          </p:cNvSpPr>
          <p:nvPr>
            <p:ph type="subTitle" idx="1"/>
          </p:nvPr>
        </p:nvSpPr>
        <p:spPr>
          <a:xfrm>
            <a:off x="107503" y="764704"/>
            <a:ext cx="8909747" cy="6016342"/>
          </a:xfrm>
        </p:spPr>
        <p:txBody>
          <a:bodyPr/>
          <a:lstStyle/>
          <a:p>
            <a:pPr algn="ctr"/>
            <a:endParaRPr lang="ru-RU" sz="2800" i="1" dirty="0" smtClean="0">
              <a:solidFill>
                <a:srgbClr val="FFFF00"/>
              </a:solidFill>
              <a:latin typeface="Times New Roman" pitchFamily="18" charset="0"/>
              <a:cs typeface="Times New Roman" pitchFamily="18" charset="0"/>
            </a:endParaRPr>
          </a:p>
          <a:p>
            <a:pPr algn="ctr"/>
            <a:endParaRPr lang="ru-RU" sz="2800" i="1" dirty="0" smtClean="0">
              <a:solidFill>
                <a:srgbClr val="FFFF00"/>
              </a:solidFill>
              <a:latin typeface="Times New Roman" pitchFamily="18" charset="0"/>
              <a:cs typeface="Times New Roman" pitchFamily="18" charset="0"/>
            </a:endParaRPr>
          </a:p>
          <a:p>
            <a:pPr algn="ctr"/>
            <a:r>
              <a:rPr lang="ru-RU" sz="2800" i="1" dirty="0" smtClean="0">
                <a:solidFill>
                  <a:srgbClr val="FFFF00"/>
                </a:solidFill>
                <a:latin typeface="Times New Roman" pitchFamily="18" charset="0"/>
                <a:cs typeface="Times New Roman" pitchFamily="18" charset="0"/>
              </a:rPr>
              <a:t>Первая </a:t>
            </a:r>
            <a:r>
              <a:rPr lang="ru-RU" sz="2800" i="1" dirty="0">
                <a:solidFill>
                  <a:srgbClr val="FFFF00"/>
                </a:solidFill>
                <a:latin typeface="Times New Roman" pitchFamily="18" charset="0"/>
                <a:cs typeface="Times New Roman" pitchFamily="18" charset="0"/>
              </a:rPr>
              <a:t>стадия алкоголизма (длительность от 1 года до 4-5 лет) </a:t>
            </a:r>
            <a:endParaRPr lang="ru-RU" sz="2800" dirty="0">
              <a:solidFill>
                <a:srgbClr val="FFFF00"/>
              </a:solidFill>
              <a:latin typeface="Times New Roman" pitchFamily="18" charset="0"/>
              <a:cs typeface="Times New Roman" pitchFamily="18" charset="0"/>
            </a:endParaRPr>
          </a:p>
          <a:p>
            <a:pPr algn="ctr"/>
            <a:endParaRPr lang="ru-RU" sz="2800" i="1" dirty="0" smtClean="0">
              <a:solidFill>
                <a:srgbClr val="FFFF00"/>
              </a:solidFill>
              <a:latin typeface="Times New Roman" pitchFamily="18" charset="0"/>
              <a:cs typeface="Times New Roman" pitchFamily="18" charset="0"/>
            </a:endParaRPr>
          </a:p>
          <a:p>
            <a:pPr algn="ctr"/>
            <a:r>
              <a:rPr lang="ru-RU" sz="2800" i="1" dirty="0" smtClean="0">
                <a:solidFill>
                  <a:srgbClr val="FFFF00"/>
                </a:solidFill>
                <a:latin typeface="Times New Roman" pitchFamily="18" charset="0"/>
                <a:cs typeface="Times New Roman" pitchFamily="18" charset="0"/>
              </a:rPr>
              <a:t>Вторая </a:t>
            </a:r>
            <a:r>
              <a:rPr lang="ru-RU" sz="2800" i="1" dirty="0">
                <a:solidFill>
                  <a:srgbClr val="FFFF00"/>
                </a:solidFill>
                <a:latin typeface="Times New Roman" pitchFamily="18" charset="0"/>
                <a:cs typeface="Times New Roman" pitchFamily="18" charset="0"/>
              </a:rPr>
              <a:t>стадия алкоголизма (длительность 5-15 лет) </a:t>
            </a:r>
            <a:endParaRPr lang="ru-RU" sz="2800" dirty="0">
              <a:solidFill>
                <a:srgbClr val="FFFF00"/>
              </a:solidFill>
              <a:latin typeface="Times New Roman" pitchFamily="18" charset="0"/>
              <a:cs typeface="Times New Roman" pitchFamily="18" charset="0"/>
            </a:endParaRPr>
          </a:p>
          <a:p>
            <a:pPr algn="ctr"/>
            <a:endParaRPr lang="ru-RU" sz="2800" i="1" dirty="0">
              <a:solidFill>
                <a:srgbClr val="FFFF00"/>
              </a:solidFill>
              <a:latin typeface="Times New Roman" pitchFamily="18" charset="0"/>
              <a:cs typeface="Times New Roman" pitchFamily="18" charset="0"/>
            </a:endParaRPr>
          </a:p>
          <a:p>
            <a:pPr algn="ctr"/>
            <a:r>
              <a:rPr lang="ru-RU" sz="2800" i="1" dirty="0" smtClean="0">
                <a:solidFill>
                  <a:srgbClr val="FFFF00"/>
                </a:solidFill>
                <a:latin typeface="Times New Roman" pitchFamily="18" charset="0"/>
                <a:cs typeface="Times New Roman" pitchFamily="18" charset="0"/>
              </a:rPr>
              <a:t>Третья </a:t>
            </a:r>
            <a:r>
              <a:rPr lang="ru-RU" sz="2800" i="1" dirty="0">
                <a:solidFill>
                  <a:srgbClr val="FFFF00"/>
                </a:solidFill>
                <a:latin typeface="Times New Roman" pitchFamily="18" charset="0"/>
                <a:cs typeface="Times New Roman" pitchFamily="18" charset="0"/>
              </a:rPr>
              <a:t>стадия алкоголизма (длительность 5-10 лет) </a:t>
            </a:r>
            <a:endParaRPr lang="ru-RU" sz="2800" dirty="0">
              <a:solidFill>
                <a:srgbClr val="FFFF0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56987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268760"/>
            <a:ext cx="7315200" cy="1154097"/>
          </a:xfrm>
        </p:spPr>
        <p:txBody>
          <a:bodyPr>
            <a:normAutofit fontScale="90000"/>
          </a:bodyPr>
          <a:lstStyle/>
          <a:p>
            <a:pPr algn="ctr"/>
            <a:r>
              <a:rPr lang="ru-RU" sz="4400" dirty="0" smtClean="0">
                <a:solidFill>
                  <a:srgbClr val="92D050"/>
                </a:solidFill>
                <a:latin typeface="Times New Roman" pitchFamily="18" charset="0"/>
                <a:cs typeface="Times New Roman" pitchFamily="18" charset="0"/>
              </a:rPr>
              <a:t>Распространённость</a:t>
            </a:r>
            <a:r>
              <a:rPr lang="ru-RU" dirty="0" smtClean="0"/>
              <a:t>  </a:t>
            </a:r>
            <a:r>
              <a:rPr lang="ru-RU" sz="4400" dirty="0" smtClean="0">
                <a:solidFill>
                  <a:srgbClr val="92D050"/>
                </a:solidFill>
                <a:latin typeface="Times New Roman" pitchFamily="18" charset="0"/>
                <a:cs typeface="Times New Roman" pitchFamily="18" charset="0"/>
              </a:rPr>
              <a:t>алкоголизма в РБ на 2011 год</a:t>
            </a:r>
            <a:endParaRPr lang="ru-RU" sz="4400" dirty="0">
              <a:solidFill>
                <a:srgbClr val="92D05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965" y="2924944"/>
            <a:ext cx="4953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155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7384784" cy="2592288"/>
          </a:xfrm>
        </p:spPr>
        <p:txBody>
          <a:bodyPr>
            <a:noAutofit/>
          </a:bodyPr>
          <a:lstStyle/>
          <a:p>
            <a:r>
              <a:rPr lang="ru-RU" sz="2800" dirty="0" smtClean="0">
                <a:ln w="10160">
                  <a:solidFill>
                    <a:schemeClr val="accent1"/>
                  </a:solidFill>
                  <a:prstDash val="solid"/>
                </a:ln>
                <a:solidFill>
                  <a:srgbClr val="92D050"/>
                </a:solidFill>
                <a:effectLst>
                  <a:outerShdw blurRad="38100" dist="32000" dir="5400000" algn="tl">
                    <a:srgbClr val="000000">
                      <a:alpha val="30000"/>
                    </a:srgbClr>
                  </a:outerShdw>
                </a:effectLst>
                <a:latin typeface="Times New Roman" pitchFamily="18" charset="0"/>
                <a:cs typeface="Times New Roman" pitchFamily="18" charset="0"/>
              </a:rPr>
              <a:t>Химическая зависимость </a:t>
            </a:r>
            <a:r>
              <a:rPr lang="ru-RU" sz="28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800" dirty="0">
                <a:solidFill>
                  <a:schemeClr val="tx1">
                    <a:lumMod val="95000"/>
                  </a:schemeClr>
                </a:solidFill>
                <a:latin typeface="Times New Roman" pitchFamily="18" charset="0"/>
                <a:cs typeface="Times New Roman" pitchFamily="18" charset="0"/>
              </a:rPr>
              <a:t>вид нарушения адаптации, который характеризуется злоупотреблением одним или несколькими психоактивными веществами, которое приводит к индивидуальной психической или физической зависимости.</a:t>
            </a:r>
          </a:p>
        </p:txBody>
      </p:sp>
      <p:pic>
        <p:nvPicPr>
          <p:cNvPr id="4" name="Объект 3" descr="chemical-dependency_-800x800.jpg"/>
          <p:cNvPicPr>
            <a:picLocks noGrp="1" noChangeAspect="1"/>
          </p:cNvPicPr>
          <p:nvPr>
            <p:ph idx="1"/>
          </p:nvPr>
        </p:nvPicPr>
        <p:blipFill>
          <a:blip r:embed="rId2" cstate="print"/>
          <a:stretch>
            <a:fillRect/>
          </a:stretch>
        </p:blipFill>
        <p:spPr>
          <a:xfrm>
            <a:off x="3143250" y="3142456"/>
            <a:ext cx="2857500" cy="2794000"/>
          </a:xfrm>
          <a:prstGeom prst="rect">
            <a:avLst/>
          </a:prstGeom>
          <a:effectLst>
            <a:softEdge rad="63500"/>
          </a:effectLst>
        </p:spPr>
      </p:pic>
    </p:spTree>
    <p:extLst>
      <p:ext uri="{BB962C8B-B14F-4D97-AF65-F5344CB8AC3E}">
        <p14:creationId xmlns:p14="http://schemas.microsoft.com/office/powerpoint/2010/main" val="2846588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8352928" cy="3456384"/>
          </a:xfrm>
        </p:spPr>
        <p:txBody>
          <a:bodyPr>
            <a:normAutofit/>
          </a:bodyPr>
          <a:lstStyle/>
          <a:p>
            <a:pPr algn="ctr"/>
            <a:r>
              <a:rPr lang="ru-RU" sz="3600" dirty="0" smtClean="0">
                <a:solidFill>
                  <a:srgbClr val="92D050"/>
                </a:solidFill>
                <a:latin typeface="Times New Roman" pitchFamily="18" charset="0"/>
                <a:cs typeface="Times New Roman" pitchFamily="18" charset="0"/>
              </a:rPr>
              <a:t>По данным ВОЗ </a:t>
            </a:r>
            <a:r>
              <a:rPr lang="ru-RU" sz="3600" dirty="0" smtClean="0">
                <a:solidFill>
                  <a:schemeClr val="bg2">
                    <a:lumMod val="25000"/>
                    <a:lumOff val="75000"/>
                  </a:schemeClr>
                </a:solidFill>
                <a:latin typeface="Times New Roman" pitchFamily="18" charset="0"/>
                <a:cs typeface="Times New Roman" pitchFamily="18" charset="0"/>
              </a:rPr>
              <a:t>белорусы </a:t>
            </a:r>
            <a:r>
              <a:rPr lang="ru-RU" sz="3600" dirty="0">
                <a:solidFill>
                  <a:schemeClr val="bg2">
                    <a:lumMod val="25000"/>
                    <a:lumOff val="75000"/>
                  </a:schemeClr>
                </a:solidFill>
                <a:latin typeface="Times New Roman" pitchFamily="18" charset="0"/>
                <a:cs typeface="Times New Roman" pitchFamily="18" charset="0"/>
              </a:rPr>
              <a:t>выпивают в среднем </a:t>
            </a:r>
            <a:r>
              <a:rPr lang="ru-RU" sz="3600" dirty="0" smtClean="0">
                <a:solidFill>
                  <a:srgbClr val="FF0000"/>
                </a:solidFill>
                <a:latin typeface="Times New Roman" pitchFamily="18" charset="0"/>
                <a:cs typeface="Times New Roman" pitchFamily="18" charset="0"/>
              </a:rPr>
              <a:t>11,2 </a:t>
            </a:r>
            <a:r>
              <a:rPr lang="ru-RU" sz="3600" dirty="0">
                <a:solidFill>
                  <a:srgbClr val="FF0000"/>
                </a:solidFill>
                <a:latin typeface="Times New Roman" pitchFamily="18" charset="0"/>
                <a:cs typeface="Times New Roman" pitchFamily="18" charset="0"/>
              </a:rPr>
              <a:t>литров чистого спирта на душу населения.</a:t>
            </a:r>
            <a:r>
              <a:rPr lang="ru-RU" sz="3600" dirty="0">
                <a:solidFill>
                  <a:schemeClr val="bg2">
                    <a:lumMod val="25000"/>
                    <a:lumOff val="75000"/>
                  </a:schemeClr>
                </a:solidFill>
                <a:latin typeface="Times New Roman" pitchFamily="18" charset="0"/>
                <a:cs typeface="Times New Roman" pitchFamily="18" charset="0"/>
              </a:rPr>
              <a:t> Более 5 литров алкоголя на душу населения в год по стандартам ВОЗ уже считается </a:t>
            </a:r>
            <a:r>
              <a:rPr lang="ru-RU" sz="3600" u="sng" dirty="0">
                <a:solidFill>
                  <a:schemeClr val="bg2">
                    <a:lumMod val="25000"/>
                    <a:lumOff val="75000"/>
                  </a:schemeClr>
                </a:solidFill>
                <a:latin typeface="Times New Roman" pitchFamily="18" charset="0"/>
                <a:cs typeface="Times New Roman" pitchFamily="18" charset="0"/>
              </a:rPr>
              <a:t>угрозой для нации</a:t>
            </a:r>
            <a:r>
              <a:rPr lang="ru-RU" sz="3600" u="sng" dirty="0" smtClean="0">
                <a:solidFill>
                  <a:schemeClr val="bg2">
                    <a:lumMod val="25000"/>
                    <a:lumOff val="75000"/>
                  </a:schemeClr>
                </a:solidFill>
                <a:latin typeface="Times New Roman" pitchFamily="18" charset="0"/>
                <a:cs typeface="Times New Roman" pitchFamily="18" charset="0"/>
              </a:rPr>
              <a:t>.</a:t>
            </a:r>
            <a:r>
              <a:rPr lang="ru-RU" sz="3600" dirty="0">
                <a:solidFill>
                  <a:schemeClr val="bg2">
                    <a:lumMod val="25000"/>
                    <a:lumOff val="75000"/>
                  </a:schemeClr>
                </a:solidFill>
                <a:latin typeface="Times New Roman" pitchFamily="18" charset="0"/>
                <a:cs typeface="Times New Roman" pitchFamily="18" charset="0"/>
              </a:rPr>
              <a:t/>
            </a:r>
            <a:br>
              <a:rPr lang="ru-RU" sz="3600" dirty="0">
                <a:solidFill>
                  <a:schemeClr val="bg2">
                    <a:lumMod val="25000"/>
                    <a:lumOff val="75000"/>
                  </a:schemeClr>
                </a:solidFill>
                <a:latin typeface="Times New Roman" pitchFamily="18" charset="0"/>
                <a:cs typeface="Times New Roman" pitchFamily="18" charset="0"/>
              </a:rPr>
            </a:br>
            <a:endParaRPr lang="ru-RU" sz="3600" dirty="0">
              <a:solidFill>
                <a:schemeClr val="bg2">
                  <a:lumMod val="25000"/>
                  <a:lumOff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92578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116632"/>
            <a:ext cx="7315200" cy="1296144"/>
          </a:xfrm>
        </p:spPr>
        <p:txBody>
          <a:bodyPr>
            <a:normAutofit fontScale="90000"/>
          </a:bodyPr>
          <a:lstStyle/>
          <a:p>
            <a:pPr algn="ctr"/>
            <a:r>
              <a:rPr lang="ru-RU" dirty="0">
                <a:solidFill>
                  <a:srgbClr val="92D050"/>
                </a:solidFill>
                <a:latin typeface="Times New Roman" pitchFamily="18" charset="0"/>
                <a:cs typeface="Times New Roman" pitchFamily="18" charset="0"/>
              </a:rPr>
              <a:t>Список стран по потреблению алкоголя на человека</a:t>
            </a:r>
            <a:r>
              <a:rPr lang="ru-RU" dirty="0" smtClean="0">
                <a:solidFill>
                  <a:srgbClr val="92D050"/>
                </a:solidFill>
                <a:latin typeface="Times New Roman" pitchFamily="18" charset="0"/>
                <a:cs typeface="Times New Roman" pitchFamily="18" charset="0"/>
              </a:rPr>
              <a:t>:</a:t>
            </a:r>
            <a:endParaRPr lang="ru-RU" dirty="0"/>
          </a:p>
        </p:txBody>
      </p:sp>
      <p:sp>
        <p:nvSpPr>
          <p:cNvPr id="4" name="Объект 3"/>
          <p:cNvSpPr>
            <a:spLocks noGrp="1"/>
          </p:cNvSpPr>
          <p:nvPr>
            <p:ph idx="1"/>
          </p:nvPr>
        </p:nvSpPr>
        <p:spPr>
          <a:xfrm>
            <a:off x="914400" y="1700809"/>
            <a:ext cx="7315200" cy="4608552"/>
          </a:xfrm>
        </p:spPr>
        <p:txBody>
          <a:bodyPr numCol="2">
            <a:normAutofit lnSpcReduction="10000"/>
          </a:bodyPr>
          <a:lstStyle/>
          <a:p>
            <a:pPr>
              <a:buClr>
                <a:srgbClr val="FFFF00"/>
              </a:buClr>
            </a:pPr>
            <a:r>
              <a:rPr lang="ru-RU" sz="2400" dirty="0" smtClean="0"/>
              <a:t>Чехия – 14,97 (1)</a:t>
            </a:r>
          </a:p>
          <a:p>
            <a:pPr>
              <a:buClr>
                <a:srgbClr val="FFFF00"/>
              </a:buClr>
            </a:pPr>
            <a:r>
              <a:rPr lang="ru-RU" sz="2400" dirty="0"/>
              <a:t>Франция – </a:t>
            </a:r>
            <a:r>
              <a:rPr lang="ru-RU" sz="2400" dirty="0" smtClean="0"/>
              <a:t>13,30 (5)</a:t>
            </a:r>
            <a:endParaRPr lang="ru-RU" sz="2400" dirty="0"/>
          </a:p>
          <a:p>
            <a:pPr>
              <a:buClr>
                <a:srgbClr val="FFFF00"/>
              </a:buClr>
            </a:pPr>
            <a:r>
              <a:rPr lang="ru-RU" sz="2400" dirty="0"/>
              <a:t>Литва – </a:t>
            </a:r>
            <a:r>
              <a:rPr lang="ru-RU" sz="2400" dirty="0" smtClean="0"/>
              <a:t>12,03 (11)</a:t>
            </a:r>
            <a:endParaRPr lang="ru-RU" sz="2400" dirty="0"/>
          </a:p>
          <a:p>
            <a:pPr>
              <a:buClr>
                <a:srgbClr val="FFFF00"/>
              </a:buClr>
            </a:pPr>
            <a:r>
              <a:rPr lang="ru-RU" sz="2400" dirty="0"/>
              <a:t>Германия – </a:t>
            </a:r>
            <a:r>
              <a:rPr lang="ru-RU" sz="2400" dirty="0" smtClean="0"/>
              <a:t>11,81 (13)</a:t>
            </a:r>
            <a:endParaRPr lang="ru-RU" sz="2400" dirty="0"/>
          </a:p>
          <a:p>
            <a:pPr>
              <a:buClr>
                <a:srgbClr val="FFFF00"/>
              </a:buClr>
            </a:pPr>
            <a:r>
              <a:rPr lang="ru-RU" sz="2400" dirty="0" smtClean="0"/>
              <a:t>Великобритания – 11,67 (15)</a:t>
            </a:r>
          </a:p>
          <a:p>
            <a:pPr>
              <a:buClr>
                <a:srgbClr val="FFFF00"/>
              </a:buClr>
            </a:pPr>
            <a:r>
              <a:rPr lang="ru-RU" sz="2400" dirty="0" smtClean="0"/>
              <a:t>Белоруссия – 11,22 (20)</a:t>
            </a:r>
          </a:p>
          <a:p>
            <a:pPr>
              <a:buClr>
                <a:srgbClr val="FFFF00"/>
              </a:buClr>
            </a:pPr>
            <a:r>
              <a:rPr lang="ru-RU" sz="2400" dirty="0" smtClean="0"/>
              <a:t>Россия – 11,03 (21)</a:t>
            </a:r>
          </a:p>
          <a:p>
            <a:pPr>
              <a:buClr>
                <a:srgbClr val="FFFF00"/>
              </a:buClr>
            </a:pPr>
            <a:r>
              <a:rPr lang="ru-RU" sz="2400" dirty="0" smtClean="0"/>
              <a:t>Испания – 10,22 (25)</a:t>
            </a:r>
          </a:p>
          <a:p>
            <a:pPr>
              <a:buClr>
                <a:srgbClr val="FFFF00"/>
              </a:buClr>
            </a:pPr>
            <a:r>
              <a:rPr lang="ru-RU" sz="2400" dirty="0"/>
              <a:t>Польша – </a:t>
            </a:r>
            <a:r>
              <a:rPr lang="ru-RU" sz="2400" dirty="0" smtClean="0"/>
              <a:t>9,55 (36)</a:t>
            </a:r>
            <a:endParaRPr lang="ru-RU" sz="2400" dirty="0"/>
          </a:p>
          <a:p>
            <a:pPr>
              <a:buClr>
                <a:srgbClr val="FFFF00"/>
              </a:buClr>
            </a:pPr>
            <a:r>
              <a:rPr lang="ru-RU" sz="2400" dirty="0"/>
              <a:t>США – </a:t>
            </a:r>
            <a:r>
              <a:rPr lang="ru-RU" sz="2400" dirty="0" smtClean="0"/>
              <a:t>8,44 (43)</a:t>
            </a:r>
            <a:endParaRPr lang="ru-RU" sz="2400" dirty="0"/>
          </a:p>
          <a:p>
            <a:pPr>
              <a:buClr>
                <a:srgbClr val="FFFF00"/>
              </a:buClr>
            </a:pPr>
            <a:r>
              <a:rPr lang="ru-RU" sz="2400" dirty="0" smtClean="0"/>
              <a:t>Украина – 8,10 (48)</a:t>
            </a:r>
          </a:p>
          <a:p>
            <a:pPr>
              <a:buClr>
                <a:srgbClr val="FFFF00"/>
              </a:buClr>
            </a:pPr>
            <a:r>
              <a:rPr lang="ru-RU" sz="2400" dirty="0" smtClean="0"/>
              <a:t>Япония – 7,83 (50)</a:t>
            </a:r>
          </a:p>
          <a:p>
            <a:pPr>
              <a:buClr>
                <a:srgbClr val="FFFF00"/>
              </a:buClr>
            </a:pPr>
            <a:r>
              <a:rPr lang="ru-RU" sz="2400" dirty="0" smtClean="0"/>
              <a:t>ЮАР – 6,96 (57)</a:t>
            </a:r>
          </a:p>
          <a:p>
            <a:pPr>
              <a:buClr>
                <a:srgbClr val="FFFF00"/>
              </a:buClr>
            </a:pPr>
            <a:r>
              <a:rPr lang="ru-RU" sz="2400" dirty="0" smtClean="0"/>
              <a:t>КНГ – 4,21(97)</a:t>
            </a:r>
          </a:p>
          <a:p>
            <a:pPr>
              <a:buClr>
                <a:srgbClr val="FFFF00"/>
              </a:buClr>
            </a:pPr>
            <a:r>
              <a:rPr lang="ru-RU" sz="2400" dirty="0" smtClean="0"/>
              <a:t>Турция – 1,37 (141)</a:t>
            </a:r>
          </a:p>
          <a:p>
            <a:pPr>
              <a:buClr>
                <a:srgbClr val="FFFF00"/>
              </a:buClr>
            </a:pPr>
            <a:r>
              <a:rPr lang="ru-RU" sz="2400" dirty="0" smtClean="0"/>
              <a:t>Афганистан, Сомали, Бангладеш – 0,00 (172,174,175)</a:t>
            </a:r>
          </a:p>
          <a:p>
            <a:pPr>
              <a:buClr>
                <a:srgbClr val="FFFF00"/>
              </a:buClr>
            </a:pPr>
            <a:endParaRPr lang="ru-RU" dirty="0"/>
          </a:p>
        </p:txBody>
      </p:sp>
    </p:spTree>
    <p:extLst>
      <p:ext uri="{BB962C8B-B14F-4D97-AF65-F5344CB8AC3E}">
        <p14:creationId xmlns:p14="http://schemas.microsoft.com/office/powerpoint/2010/main" val="1862557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315200" cy="709972"/>
          </a:xfrm>
        </p:spPr>
        <p:txBody>
          <a:bodyPr/>
          <a:lstStyle/>
          <a:p>
            <a:pPr algn="ctr"/>
            <a:r>
              <a:rPr lang="ru-RU" dirty="0" smtClean="0">
                <a:solidFill>
                  <a:srgbClr val="92D050"/>
                </a:solidFill>
              </a:rPr>
              <a:t>Лечение алкоголизма</a:t>
            </a:r>
            <a:endParaRPr lang="ru-RU" dirty="0">
              <a:solidFill>
                <a:srgbClr val="92D050"/>
              </a:solidFill>
            </a:endParaRPr>
          </a:p>
        </p:txBody>
      </p:sp>
      <p:sp>
        <p:nvSpPr>
          <p:cNvPr id="3" name="Объект 2"/>
          <p:cNvSpPr>
            <a:spLocks noGrp="1"/>
          </p:cNvSpPr>
          <p:nvPr>
            <p:ph idx="1"/>
          </p:nvPr>
        </p:nvSpPr>
        <p:spPr>
          <a:xfrm>
            <a:off x="395536" y="1484785"/>
            <a:ext cx="8496944" cy="4824576"/>
          </a:xfrm>
        </p:spPr>
        <p:txBody>
          <a:bodyPr>
            <a:normAutofit lnSpcReduction="10000"/>
          </a:bodyPr>
          <a:lstStyle/>
          <a:p>
            <a:pPr marL="45720" indent="0" algn="just">
              <a:buNone/>
            </a:pPr>
            <a:r>
              <a:rPr lang="ru-RU" sz="2800" dirty="0" smtClean="0">
                <a:latin typeface="Times New Roman" pitchFamily="18" charset="0"/>
                <a:cs typeface="Times New Roman" pitchFamily="18" charset="0"/>
              </a:rPr>
              <a:t>Лечение </a:t>
            </a:r>
            <a:r>
              <a:rPr lang="ru-RU" sz="2800" dirty="0">
                <a:latin typeface="Times New Roman" pitchFamily="18" charset="0"/>
                <a:cs typeface="Times New Roman" pitchFamily="18" charset="0"/>
              </a:rPr>
              <a:t>проводится </a:t>
            </a:r>
            <a:r>
              <a:rPr lang="ru-RU" sz="2800" dirty="0" smtClean="0">
                <a:latin typeface="Times New Roman" pitchFamily="18" charset="0"/>
                <a:cs typeface="Times New Roman" pitchFamily="18" charset="0"/>
              </a:rPr>
              <a:t>в:</a:t>
            </a:r>
          </a:p>
          <a:p>
            <a:pPr algn="just">
              <a:buFont typeface="Wingdings" pitchFamily="2" charset="2"/>
              <a:buChar char="v"/>
            </a:pPr>
            <a:r>
              <a:rPr lang="ru-RU" sz="2800" dirty="0" smtClean="0">
                <a:latin typeface="Times New Roman" pitchFamily="18" charset="0"/>
                <a:cs typeface="Times New Roman" pitchFamily="18" charset="0"/>
              </a:rPr>
              <a:t>  наркологических </a:t>
            </a:r>
            <a:r>
              <a:rPr lang="ru-RU" sz="2800" dirty="0">
                <a:latin typeface="Times New Roman" pitchFamily="18" charset="0"/>
                <a:cs typeface="Times New Roman" pitchFamily="18" charset="0"/>
              </a:rPr>
              <a:t>диспансерах и больницах</a:t>
            </a:r>
            <a:r>
              <a:rPr lang="ru-RU" sz="2800" dirty="0" smtClean="0">
                <a:latin typeface="Times New Roman" pitchFamily="18" charset="0"/>
                <a:cs typeface="Times New Roman" pitchFamily="18" charset="0"/>
              </a:rPr>
              <a:t>,</a:t>
            </a:r>
          </a:p>
          <a:p>
            <a:pPr algn="just">
              <a:buFont typeface="Wingdings" pitchFamily="2" charset="2"/>
              <a:buChar char="v"/>
            </a:pPr>
            <a:r>
              <a:rPr lang="ru-RU" sz="2800" dirty="0" smtClean="0">
                <a:latin typeface="Times New Roman" pitchFamily="18" charset="0"/>
                <a:cs typeface="Times New Roman" pitchFamily="18" charset="0"/>
              </a:rPr>
              <a:t>  специализированных </a:t>
            </a:r>
            <a:r>
              <a:rPr lang="ru-RU" sz="2800" dirty="0">
                <a:latin typeface="Times New Roman" pitchFamily="18" charset="0"/>
                <a:cs typeface="Times New Roman" pitchFamily="18" charset="0"/>
              </a:rPr>
              <a:t>отделениях и палатах психиатрических больниц врачами-наркологами и психиатрами. </a:t>
            </a:r>
            <a:endParaRPr lang="ru-RU" sz="2800" dirty="0" smtClean="0">
              <a:latin typeface="Times New Roman" pitchFamily="18" charset="0"/>
              <a:cs typeface="Times New Roman" pitchFamily="18" charset="0"/>
            </a:endParaRPr>
          </a:p>
          <a:p>
            <a:pPr algn="just">
              <a:buFont typeface="Wingdings" pitchFamily="2" charset="2"/>
              <a:buChar char="v"/>
            </a:pPr>
            <a:endParaRPr lang="ru-RU" sz="2800" dirty="0">
              <a:latin typeface="Times New Roman" pitchFamily="18" charset="0"/>
              <a:cs typeface="Times New Roman" pitchFamily="18" charset="0"/>
            </a:endParaRPr>
          </a:p>
          <a:p>
            <a:pPr marL="45720" indent="0" algn="just">
              <a:buNone/>
            </a:pPr>
            <a:r>
              <a:rPr lang="ru-RU" sz="2800" dirty="0" smtClean="0">
                <a:latin typeface="Times New Roman" pitchFamily="18" charset="0"/>
                <a:cs typeface="Times New Roman" pitchFamily="18" charset="0"/>
              </a:rPr>
              <a:t>Задачами </a:t>
            </a:r>
            <a:r>
              <a:rPr lang="ru-RU" sz="2800" dirty="0">
                <a:latin typeface="Times New Roman" pitchFamily="18" charset="0"/>
                <a:cs typeface="Times New Roman" pitchFamily="18" charset="0"/>
              </a:rPr>
              <a:t>лечения являются снятие абстинентного синдрома, последствий интоксикации, подавление влечения, создание </a:t>
            </a:r>
            <a:r>
              <a:rPr lang="ru-RU" sz="2800" dirty="0" smtClean="0">
                <a:latin typeface="Times New Roman" pitchFamily="18" charset="0"/>
                <a:cs typeface="Times New Roman" pitchFamily="18" charset="0"/>
              </a:rPr>
              <a:t>невозможности (условно-рефлекторное </a:t>
            </a:r>
            <a:r>
              <a:rPr lang="ru-RU" sz="2800" dirty="0">
                <a:latin typeface="Times New Roman" pitchFamily="18" charset="0"/>
                <a:cs typeface="Times New Roman" pitchFamily="18" charset="0"/>
              </a:rPr>
              <a:t>отвращение) употреблять спиртное, изменение отношения к </a:t>
            </a:r>
            <a:r>
              <a:rPr lang="ru-RU" sz="2800" dirty="0" smtClean="0">
                <a:latin typeface="Times New Roman" pitchFamily="18" charset="0"/>
                <a:cs typeface="Times New Roman" pitchFamily="18" charset="0"/>
              </a:rPr>
              <a:t>пьянству.</a:t>
            </a:r>
            <a:endParaRPr lang="ru-RU" dirty="0"/>
          </a:p>
        </p:txBody>
      </p:sp>
    </p:spTree>
    <p:extLst>
      <p:ext uri="{BB962C8B-B14F-4D97-AF65-F5344CB8AC3E}">
        <p14:creationId xmlns:p14="http://schemas.microsoft.com/office/powerpoint/2010/main" val="1423753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315200" cy="565956"/>
          </a:xfrm>
        </p:spPr>
        <p:txBody>
          <a:bodyPr>
            <a:normAutofit fontScale="90000"/>
          </a:bodyPr>
          <a:lstStyle/>
          <a:p>
            <a:pPr lvl="1" algn="l" rtl="0">
              <a:spcBef>
                <a:spcPct val="0"/>
              </a:spcBef>
            </a:pPr>
            <a:r>
              <a:rPr lang="ru-RU" sz="3600" b="1" dirty="0">
                <a:solidFill>
                  <a:srgbClr val="92D050"/>
                </a:solidFill>
                <a:latin typeface="Times New Roman" pitchFamily="18" charset="0"/>
                <a:cs typeface="Times New Roman" pitchFamily="18" charset="0"/>
              </a:rPr>
              <a:t>Последствия употребления алкоголя</a:t>
            </a:r>
            <a:r>
              <a:rPr lang="ru-RU" sz="1600" dirty="0"/>
              <a:t/>
            </a:r>
            <a:br>
              <a:rPr lang="ru-RU" sz="1600" dirty="0"/>
            </a:br>
            <a:endParaRPr lang="ru-RU" dirty="0"/>
          </a:p>
        </p:txBody>
      </p:sp>
      <p:sp>
        <p:nvSpPr>
          <p:cNvPr id="3" name="Объект 2"/>
          <p:cNvSpPr>
            <a:spLocks noGrp="1"/>
          </p:cNvSpPr>
          <p:nvPr>
            <p:ph idx="1"/>
          </p:nvPr>
        </p:nvSpPr>
        <p:spPr>
          <a:xfrm>
            <a:off x="251520" y="908721"/>
            <a:ext cx="8712968" cy="5760640"/>
          </a:xfrm>
        </p:spPr>
        <p:txBody>
          <a:bodyPr>
            <a:normAutofit fontScale="92500" lnSpcReduction="20000"/>
          </a:bodyPr>
          <a:lstStyle/>
          <a:p>
            <a:pPr algn="just"/>
            <a:r>
              <a:rPr lang="ru-RU" sz="2400" i="1" dirty="0" smtClean="0">
                <a:latin typeface="Times New Roman" pitchFamily="18" charset="0"/>
                <a:cs typeface="Times New Roman" pitchFamily="18" charset="0"/>
              </a:rPr>
              <a:t>      </a:t>
            </a:r>
            <a:r>
              <a:rPr lang="ru-RU" sz="2400" i="1" dirty="0" smtClean="0">
                <a:solidFill>
                  <a:srgbClr val="FFFF00"/>
                </a:solidFill>
                <a:latin typeface="Times New Roman" pitchFamily="18" charset="0"/>
                <a:cs typeface="Times New Roman" pitchFamily="18" charset="0"/>
              </a:rPr>
              <a:t>Психические </a:t>
            </a:r>
            <a:r>
              <a:rPr lang="ru-RU" sz="2400" i="1" dirty="0">
                <a:solidFill>
                  <a:srgbClr val="FFFF00"/>
                </a:solidFill>
                <a:latin typeface="Times New Roman" pitchFamily="18" charset="0"/>
                <a:cs typeface="Times New Roman" pitchFamily="18" charset="0"/>
              </a:rPr>
              <a:t>последствия алкоголизма:</a:t>
            </a:r>
            <a:r>
              <a:rPr lang="ru-RU" sz="2400" dirty="0">
                <a:solidFill>
                  <a:srgbClr val="FFFF00"/>
                </a:solidFill>
                <a:latin typeface="Times New Roman" pitchFamily="18" charset="0"/>
                <a:cs typeface="Times New Roman" pitchFamily="18" charset="0"/>
              </a:rPr>
              <a:t> </a:t>
            </a:r>
            <a:r>
              <a:rPr lang="ru-RU" sz="2400" dirty="0">
                <a:latin typeface="Times New Roman" pitchFamily="18" charset="0"/>
                <a:cs typeface="Times New Roman" pitchFamily="18" charset="0"/>
              </a:rPr>
              <a:t>- астения, психопатизация, снижение личности (огрубение, утрата интересов, нравственных ценностей), аффективные расстройства (колебания настроения, депрессии, дисфории) с агрессивностью и суицидальными тенденциями, в далеко зашедших случаях - деменция (слабоумие); характерное проявление - так называемый алкогольный юмор (плоский, грубый, бестактный); могут возникать психотические состояния - острые (делириозный, галлюцинаторно-параноидный синдромы) и хронические (галлюциноз, бред ревности, К</a:t>
            </a:r>
            <a:r>
              <a:rPr lang="ru-RU" sz="2400" dirty="0" smtClean="0">
                <a:latin typeface="Times New Roman" pitchFamily="18" charset="0"/>
                <a:cs typeface="Times New Roman" pitchFamily="18" charset="0"/>
              </a:rPr>
              <a:t>орсаковский </a:t>
            </a:r>
            <a:r>
              <a:rPr lang="ru-RU" sz="2400" dirty="0">
                <a:latin typeface="Times New Roman" pitchFamily="18" charset="0"/>
                <a:cs typeface="Times New Roman" pitchFamily="18" charset="0"/>
              </a:rPr>
              <a:t>психоз). </a:t>
            </a:r>
          </a:p>
          <a:p>
            <a:pPr algn="just"/>
            <a:r>
              <a:rPr lang="ru-RU" sz="2400" i="1" dirty="0" smtClean="0">
                <a:latin typeface="Times New Roman" pitchFamily="18" charset="0"/>
                <a:cs typeface="Times New Roman" pitchFamily="18" charset="0"/>
              </a:rPr>
              <a:t>     </a:t>
            </a:r>
            <a:r>
              <a:rPr lang="ru-RU" sz="2400" i="1" dirty="0" smtClean="0">
                <a:solidFill>
                  <a:srgbClr val="FFFF00"/>
                </a:solidFill>
                <a:latin typeface="Times New Roman" pitchFamily="18" charset="0"/>
                <a:cs typeface="Times New Roman" pitchFamily="18" charset="0"/>
              </a:rPr>
              <a:t>Неврологические </a:t>
            </a:r>
            <a:r>
              <a:rPr lang="ru-RU" sz="2400" i="1" dirty="0">
                <a:solidFill>
                  <a:srgbClr val="FFFF00"/>
                </a:solidFill>
                <a:latin typeface="Times New Roman" pitchFamily="18" charset="0"/>
                <a:cs typeface="Times New Roman" pitchFamily="18" charset="0"/>
              </a:rPr>
              <a:t>последствия алкоголизма:</a:t>
            </a:r>
            <a:r>
              <a:rPr lang="ru-RU" sz="2400" dirty="0">
                <a:solidFill>
                  <a:srgbClr val="FFFF00"/>
                </a:solidFill>
                <a:latin typeface="Times New Roman" pitchFamily="18" charset="0"/>
                <a:cs typeface="Times New Roman" pitchFamily="18" charset="0"/>
              </a:rPr>
              <a:t> </a:t>
            </a:r>
            <a:r>
              <a:rPr lang="ru-RU" sz="2400" dirty="0">
                <a:latin typeface="Times New Roman" pitchFamily="18" charset="0"/>
                <a:cs typeface="Times New Roman" pitchFamily="18" charset="0"/>
              </a:rPr>
              <a:t>- острые мозговые (так называемые дисциркуляторнотоксические синдромы) - эпилептиформный, Гайе-Вернике, мозжечковый, стриопаллидарной недостаточности; периферические невриты, атрофия зрительного, слухового нервов (особенно при употреблении суррогатов). </a:t>
            </a:r>
          </a:p>
          <a:p>
            <a:pPr algn="just"/>
            <a:r>
              <a:rPr lang="ru-RU" sz="2400" i="1" dirty="0" smtClean="0">
                <a:latin typeface="Times New Roman" pitchFamily="18" charset="0"/>
                <a:cs typeface="Times New Roman" pitchFamily="18" charset="0"/>
              </a:rPr>
              <a:t>     </a:t>
            </a:r>
            <a:r>
              <a:rPr lang="ru-RU" sz="2400" i="1" dirty="0" smtClean="0">
                <a:solidFill>
                  <a:srgbClr val="FFFF00"/>
                </a:solidFill>
                <a:latin typeface="Times New Roman" pitchFamily="18" charset="0"/>
                <a:cs typeface="Times New Roman" pitchFamily="18" charset="0"/>
              </a:rPr>
              <a:t>Соматические </a:t>
            </a:r>
            <a:r>
              <a:rPr lang="ru-RU" sz="2400" i="1" dirty="0">
                <a:solidFill>
                  <a:srgbClr val="FFFF00"/>
                </a:solidFill>
                <a:latin typeface="Times New Roman" pitchFamily="18" charset="0"/>
                <a:cs typeface="Times New Roman" pitchFamily="18" charset="0"/>
              </a:rPr>
              <a:t>последствия алкоголизма:</a:t>
            </a:r>
            <a:r>
              <a:rPr lang="ru-RU" sz="2400" dirty="0">
                <a:latin typeface="Times New Roman" pitchFamily="18" charset="0"/>
                <a:cs typeface="Times New Roman" pitchFamily="18" charset="0"/>
              </a:rPr>
              <a:t> - поражение сердечно-сосудистой системы, органов дыхания, желудка, печени и поджелудочной железы, почек, полигландулярная недостаточность эндокринной системы, иммунное истощение. Высока заболеваемость, смертность (укорочение жизни на 15-20 лет</a:t>
            </a:r>
            <a:r>
              <a:rPr lang="ru-RU" dirty="0"/>
              <a:t>).</a:t>
            </a:r>
          </a:p>
          <a:p>
            <a:endParaRPr lang="ru-RU" dirty="0"/>
          </a:p>
        </p:txBody>
      </p:sp>
    </p:spTree>
    <p:extLst>
      <p:ext uri="{BB962C8B-B14F-4D97-AF65-F5344CB8AC3E}">
        <p14:creationId xmlns:p14="http://schemas.microsoft.com/office/powerpoint/2010/main" val="3611172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315200" cy="565956"/>
          </a:xfrm>
        </p:spPr>
        <p:txBody>
          <a:bodyPr>
            <a:normAutofit/>
          </a:bodyPr>
          <a:lstStyle/>
          <a:p>
            <a:pPr lvl="1" algn="ctr"/>
            <a:r>
              <a:rPr lang="ru-RU" sz="2800" dirty="0">
                <a:solidFill>
                  <a:srgbClr val="92D050"/>
                </a:solidFill>
              </a:rPr>
              <a:t>Профилактика алкоголизма</a:t>
            </a:r>
            <a:endParaRPr lang="ru-RU" sz="2400" dirty="0">
              <a:solidFill>
                <a:srgbClr val="92D050"/>
              </a:solidFill>
            </a:endParaRPr>
          </a:p>
        </p:txBody>
      </p:sp>
      <p:sp>
        <p:nvSpPr>
          <p:cNvPr id="3" name="Объект 2"/>
          <p:cNvSpPr>
            <a:spLocks noGrp="1"/>
          </p:cNvSpPr>
          <p:nvPr>
            <p:ph idx="1"/>
          </p:nvPr>
        </p:nvSpPr>
        <p:spPr>
          <a:xfrm>
            <a:off x="1115616" y="1844824"/>
            <a:ext cx="7344816" cy="3528392"/>
          </a:xfrm>
        </p:spPr>
        <p:txBody>
          <a:bodyPr>
            <a:normAutofit/>
          </a:bodyPr>
          <a:lstStyle/>
          <a:p>
            <a:pPr marL="45720" indent="0" algn="just">
              <a:buNone/>
            </a:pPr>
            <a:r>
              <a:rPr lang="ru-RU" i="1" dirty="0" smtClean="0">
                <a:solidFill>
                  <a:srgbClr val="FFFF00"/>
                </a:solidFill>
              </a:rPr>
              <a:t>    </a:t>
            </a:r>
            <a:r>
              <a:rPr lang="ru-RU" sz="2800" i="1" dirty="0" smtClean="0">
                <a:solidFill>
                  <a:srgbClr val="FFFF00"/>
                </a:solidFill>
                <a:latin typeface="Times New Roman" pitchFamily="18" charset="0"/>
                <a:cs typeface="Times New Roman" pitchFamily="18" charset="0"/>
              </a:rPr>
              <a:t>Задача </a:t>
            </a:r>
            <a:r>
              <a:rPr lang="ru-RU" sz="2800" i="1" dirty="0">
                <a:solidFill>
                  <a:srgbClr val="FFFF00"/>
                </a:solidFill>
                <a:latin typeface="Times New Roman" pitchFamily="18" charset="0"/>
                <a:cs typeface="Times New Roman" pitchFamily="18" charset="0"/>
              </a:rPr>
              <a:t>профилактики </a:t>
            </a:r>
            <a:r>
              <a:rPr lang="ru-RU" sz="2800" i="1" dirty="0" smtClean="0">
                <a:solidFill>
                  <a:srgbClr val="FFFF00"/>
                </a:solidFill>
                <a:latin typeface="Times New Roman" pitchFamily="18" charset="0"/>
                <a:cs typeface="Times New Roman" pitchFamily="18" charset="0"/>
              </a:rPr>
              <a:t>алкоголизма </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способы</a:t>
            </a:r>
            <a:r>
              <a:rPr lang="ru-RU" sz="2800" dirty="0">
                <a:latin typeface="Times New Roman" pitchFamily="18" charset="0"/>
                <a:cs typeface="Times New Roman" pitchFamily="18" charset="0"/>
              </a:rPr>
              <a:t>, которые направлены на формирование негативного отношения к спиртному. </a:t>
            </a:r>
            <a:endParaRPr lang="ru-RU" sz="2800" dirty="0" smtClean="0">
              <a:latin typeface="Times New Roman" pitchFamily="18" charset="0"/>
              <a:cs typeface="Times New Roman" pitchFamily="18" charset="0"/>
            </a:endParaRPr>
          </a:p>
          <a:p>
            <a:pPr marL="45720" indent="0" algn="just">
              <a:buNone/>
            </a:pPr>
            <a:r>
              <a:rPr lang="ru-RU" sz="2800" dirty="0" smtClean="0">
                <a:solidFill>
                  <a:srgbClr val="FFFF00"/>
                </a:solidFill>
                <a:latin typeface="Times New Roman" pitchFamily="18" charset="0"/>
                <a:cs typeface="Times New Roman" pitchFamily="18" charset="0"/>
              </a:rPr>
              <a:t>    Главной </a:t>
            </a:r>
            <a:r>
              <a:rPr lang="ru-RU" sz="2800" dirty="0">
                <a:solidFill>
                  <a:srgbClr val="FFFF00"/>
                </a:solidFill>
                <a:latin typeface="Times New Roman" pitchFamily="18" charset="0"/>
                <a:cs typeface="Times New Roman" pitchFamily="18" charset="0"/>
              </a:rPr>
              <a:t>задачей</a:t>
            </a:r>
            <a:r>
              <a:rPr lang="ru-RU" sz="2800" dirty="0">
                <a:latin typeface="Times New Roman" pitchFamily="18" charset="0"/>
                <a:cs typeface="Times New Roman" pitchFamily="18" charset="0"/>
              </a:rPr>
              <a:t> является формирование такого образа жизни у человека, в которой у него не будет тяги к алкоголю. </a:t>
            </a:r>
          </a:p>
        </p:txBody>
      </p:sp>
    </p:spTree>
    <p:extLst>
      <p:ext uri="{BB962C8B-B14F-4D97-AF65-F5344CB8AC3E}">
        <p14:creationId xmlns:p14="http://schemas.microsoft.com/office/powerpoint/2010/main" val="2878044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315200" cy="576063"/>
          </a:xfrm>
        </p:spPr>
        <p:txBody>
          <a:bodyPr>
            <a:normAutofit fontScale="90000"/>
          </a:bodyPr>
          <a:lstStyle/>
          <a:p>
            <a:pPr algn="ctr"/>
            <a:r>
              <a:rPr lang="ru-RU" sz="3600" dirty="0">
                <a:solidFill>
                  <a:srgbClr val="92D050"/>
                </a:solidFill>
                <a:latin typeface="Times New Roman" pitchFamily="18" charset="0"/>
                <a:cs typeface="Times New Roman" pitchFamily="18" charset="0"/>
              </a:rPr>
              <a:t>Этапы профилактики </a:t>
            </a:r>
            <a:r>
              <a:rPr lang="ru-RU" sz="3600" dirty="0" smtClean="0">
                <a:solidFill>
                  <a:srgbClr val="92D050"/>
                </a:solidFill>
                <a:latin typeface="Times New Roman" pitchFamily="18" charset="0"/>
                <a:cs typeface="Times New Roman" pitchFamily="18" charset="0"/>
              </a:rPr>
              <a:t>алкоголизма</a:t>
            </a:r>
            <a:endParaRPr lang="ru-RU" dirty="0"/>
          </a:p>
        </p:txBody>
      </p:sp>
      <p:sp>
        <p:nvSpPr>
          <p:cNvPr id="3" name="Объект 2"/>
          <p:cNvSpPr>
            <a:spLocks noGrp="1"/>
          </p:cNvSpPr>
          <p:nvPr>
            <p:ph idx="1"/>
          </p:nvPr>
        </p:nvSpPr>
        <p:spPr>
          <a:xfrm>
            <a:off x="179512" y="1196752"/>
            <a:ext cx="8712968" cy="5400599"/>
          </a:xfrm>
        </p:spPr>
        <p:txBody>
          <a:bodyPr>
            <a:noAutofit/>
          </a:bodyPr>
          <a:lstStyle/>
          <a:p>
            <a:pPr algn="just"/>
            <a:r>
              <a:rPr lang="ru-RU" sz="2400" dirty="0">
                <a:latin typeface="Times New Roman" pitchFamily="18" charset="0"/>
                <a:cs typeface="Times New Roman" pitchFamily="18" charset="0"/>
              </a:rPr>
              <a:t>Первичная профилактика алкогольной зависимости - направлена на предупреждение возникновения </a:t>
            </a:r>
            <a:r>
              <a:rPr lang="ru-RU" sz="2400" dirty="0" smtClean="0">
                <a:latin typeface="Times New Roman" pitchFamily="18" charset="0"/>
                <a:cs typeface="Times New Roman" pitchFamily="18" charset="0"/>
              </a:rPr>
              <a:t>алкоголизма;</a:t>
            </a:r>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Вторичная профилактика алкоголизма – </a:t>
            </a:r>
            <a:r>
              <a:rPr lang="ru-RU" sz="2400" dirty="0" smtClean="0">
                <a:latin typeface="Times New Roman" pitchFamily="18" charset="0"/>
                <a:cs typeface="Times New Roman" pitchFamily="18" charset="0"/>
              </a:rPr>
              <a:t>направлена уже </a:t>
            </a:r>
            <a:r>
              <a:rPr lang="ru-RU" sz="2400" dirty="0">
                <a:latin typeface="Times New Roman" pitchFamily="18" charset="0"/>
                <a:cs typeface="Times New Roman" pitchFamily="18" charset="0"/>
              </a:rPr>
              <a:t>на лечение больных </a:t>
            </a:r>
            <a:r>
              <a:rPr lang="ru-RU" sz="2400" dirty="0" smtClean="0">
                <a:latin typeface="Times New Roman" pitchFamily="18" charset="0"/>
                <a:cs typeface="Times New Roman" pitchFamily="18" charset="0"/>
              </a:rPr>
              <a:t>алкоголизмов; приемы </a:t>
            </a:r>
            <a:r>
              <a:rPr lang="ru-RU" sz="2400" dirty="0">
                <a:latin typeface="Times New Roman" pitchFamily="18" charset="0"/>
                <a:cs typeface="Times New Roman" pitchFamily="18" charset="0"/>
              </a:rPr>
              <a:t>и способы психологической помощи людям, имеющим проблемы со спиртным – злоупотребляющим, пьянствующим и заболевающим алкогольной зависимостью;</a:t>
            </a:r>
          </a:p>
          <a:p>
            <a:pPr algn="just"/>
            <a:r>
              <a:rPr lang="ru-RU" sz="2400" dirty="0">
                <a:latin typeface="Times New Roman" pitchFamily="18" charset="0"/>
                <a:cs typeface="Times New Roman" pitchFamily="18" charset="0"/>
              </a:rPr>
              <a:t>Третичная профилактика алкоголизма – оказание необходимой психологической поддержки, организация реабилитационных программ и мероприятий, а также социально-психологическая и иная доступная помощь для  выздоравливающих от зависимости от алкоголя</a:t>
            </a:r>
            <a:r>
              <a:rPr lang="ru-RU" sz="2400" dirty="0" smtClean="0">
                <a:latin typeface="Times New Roman" pitchFamily="18" charset="0"/>
                <a:cs typeface="Times New Roman" pitchFamily="18" charset="0"/>
              </a:rPr>
              <a:t>.</a:t>
            </a:r>
            <a:r>
              <a:rPr lang="ru-RU" sz="2400" dirty="0"/>
              <a:t> </a:t>
            </a:r>
            <a:r>
              <a:rPr lang="ru-RU" sz="2400" dirty="0">
                <a:latin typeface="Times New Roman" pitchFamily="18" charset="0"/>
                <a:cs typeface="Times New Roman" pitchFamily="18" charset="0"/>
              </a:rPr>
              <a:t>В эту программу входит психологическая консультация и посещение общества анонимных алкоголиков.</a:t>
            </a:r>
          </a:p>
          <a:p>
            <a:pPr algn="just"/>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1862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315200" cy="781980"/>
          </a:xfrm>
        </p:spPr>
        <p:txBody>
          <a:bodyPr>
            <a:normAutofit fontScale="90000"/>
          </a:bodyPr>
          <a:lstStyle/>
          <a:p>
            <a:pPr lvl="1" algn="ctr" rtl="0">
              <a:spcBef>
                <a:spcPct val="0"/>
              </a:spcBef>
            </a:pPr>
            <a:r>
              <a:rPr lang="ru-RU" sz="3200" dirty="0">
                <a:solidFill>
                  <a:srgbClr val="92D050"/>
                </a:solidFill>
                <a:latin typeface="Times New Roman" pitchFamily="18" charset="0"/>
                <a:cs typeface="Times New Roman" pitchFamily="18" charset="0"/>
              </a:rPr>
              <a:t>Общество анонимных алкоголиков</a:t>
            </a:r>
            <a:r>
              <a:rPr lang="ru-RU" sz="1600" dirty="0"/>
              <a:t/>
            </a:r>
            <a:br>
              <a:rPr lang="ru-RU" sz="1600" dirty="0"/>
            </a:br>
            <a:endParaRPr lang="ru-RU" dirty="0"/>
          </a:p>
        </p:txBody>
      </p:sp>
      <p:sp>
        <p:nvSpPr>
          <p:cNvPr id="3" name="Объект 2"/>
          <p:cNvSpPr>
            <a:spLocks noGrp="1"/>
          </p:cNvSpPr>
          <p:nvPr>
            <p:ph idx="1"/>
          </p:nvPr>
        </p:nvSpPr>
        <p:spPr>
          <a:xfrm>
            <a:off x="107504" y="2060848"/>
            <a:ext cx="8928992" cy="3456385"/>
          </a:xfrm>
        </p:spPr>
        <p:txBody>
          <a:bodyPr>
            <a:normAutofit/>
          </a:bodyPr>
          <a:lstStyle/>
          <a:p>
            <a:pPr marL="45720" indent="0" algn="just">
              <a:buNone/>
            </a:pPr>
            <a:r>
              <a:rPr lang="ru-RU" dirty="0" smtClean="0"/>
              <a:t>	</a:t>
            </a:r>
            <a:r>
              <a:rPr lang="ru-RU" sz="2800" dirty="0" smtClean="0">
                <a:latin typeface="Times New Roman" pitchFamily="18" charset="0"/>
                <a:cs typeface="Times New Roman" pitchFamily="18" charset="0"/>
              </a:rPr>
              <a:t>Общество </a:t>
            </a:r>
            <a:r>
              <a:rPr lang="ru-RU" sz="2800" dirty="0">
                <a:latin typeface="Times New Roman" pitchFamily="18" charset="0"/>
                <a:cs typeface="Times New Roman" pitchFamily="18" charset="0"/>
              </a:rPr>
              <a:t>анонимных алкоголиков это общество, в которое добровольно входят все кто болеет или когда-то болел алкоголизмом. </a:t>
            </a:r>
            <a:endParaRPr lang="ru-RU" sz="2800" dirty="0" smtClean="0">
              <a:latin typeface="Times New Roman" pitchFamily="18" charset="0"/>
              <a:cs typeface="Times New Roman" pitchFamily="18" charset="0"/>
            </a:endParaRPr>
          </a:p>
          <a:p>
            <a:pPr marL="45720" indent="0" algn="just">
              <a:buNone/>
            </a:pPr>
            <a:endParaRPr lang="ru-RU" sz="2800" dirty="0">
              <a:latin typeface="Times New Roman" pitchFamily="18" charset="0"/>
              <a:cs typeface="Times New Roman" pitchFamily="18" charset="0"/>
            </a:endParaRPr>
          </a:p>
          <a:p>
            <a:pPr marL="45720" indent="0" algn="just">
              <a:buNone/>
            </a:pPr>
            <a:r>
              <a:rPr lang="ru-RU" sz="2800" dirty="0" smtClean="0">
                <a:latin typeface="Times New Roman" pitchFamily="18" charset="0"/>
                <a:cs typeface="Times New Roman" pitchFamily="18" charset="0"/>
              </a:rPr>
              <a:t>Главной </a:t>
            </a:r>
            <a:r>
              <a:rPr lang="ru-RU" sz="2800" dirty="0">
                <a:latin typeface="Times New Roman" pitchFamily="18" charset="0"/>
                <a:cs typeface="Times New Roman" pitchFamily="18" charset="0"/>
              </a:rPr>
              <a:t>задачей является помощь больным в преодолении алкогольной зависимости.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13822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315200" cy="637964"/>
          </a:xfrm>
        </p:spPr>
        <p:txBody>
          <a:bodyPr>
            <a:normAutofit fontScale="90000"/>
          </a:bodyPr>
          <a:lstStyle/>
          <a:p>
            <a:r>
              <a:rPr lang="ru-RU" dirty="0">
                <a:solidFill>
                  <a:srgbClr val="92D050"/>
                </a:solidFill>
                <a:latin typeface="Times New Roman" pitchFamily="18" charset="0"/>
                <a:cs typeface="Times New Roman" pitchFamily="18" charset="0"/>
              </a:rPr>
              <a:t>Общество анонимных </a:t>
            </a:r>
            <a:r>
              <a:rPr lang="ru-RU" dirty="0" smtClean="0">
                <a:solidFill>
                  <a:srgbClr val="92D050"/>
                </a:solidFill>
                <a:latin typeface="Times New Roman" pitchFamily="18" charset="0"/>
                <a:cs typeface="Times New Roman" pitchFamily="18" charset="0"/>
              </a:rPr>
              <a:t>алкоголиков</a:t>
            </a:r>
            <a:endParaRPr lang="ru-RU" dirty="0"/>
          </a:p>
        </p:txBody>
      </p:sp>
      <p:sp>
        <p:nvSpPr>
          <p:cNvPr id="3" name="Объект 2"/>
          <p:cNvSpPr>
            <a:spLocks noGrp="1"/>
          </p:cNvSpPr>
          <p:nvPr>
            <p:ph idx="1"/>
          </p:nvPr>
        </p:nvSpPr>
        <p:spPr>
          <a:xfrm>
            <a:off x="251520" y="980728"/>
            <a:ext cx="8712968" cy="5688632"/>
          </a:xfrm>
        </p:spPr>
        <p:txBody>
          <a:bodyPr>
            <a:normAutofit fontScale="92500" lnSpcReduction="20000"/>
          </a:bodyPr>
          <a:lstStyle/>
          <a:p>
            <a:pPr marL="45720" indent="0" algn="ctr">
              <a:buNone/>
            </a:pPr>
            <a:r>
              <a:rPr lang="ru-RU" u="sng" dirty="0">
                <a:latin typeface="Times New Roman" pitchFamily="18" charset="0"/>
                <a:cs typeface="Times New Roman" pitchFamily="18" charset="0"/>
              </a:rPr>
              <a:t>Основу всей программы выздоровления, составляют 12 нерушимых правил</a:t>
            </a:r>
            <a:r>
              <a:rPr lang="ru-RU" u="sng" dirty="0" smtClean="0">
                <a:latin typeface="Times New Roman" pitchFamily="18" charset="0"/>
                <a:cs typeface="Times New Roman" pitchFamily="18" charset="0"/>
              </a:rPr>
              <a:t>:</a:t>
            </a:r>
          </a:p>
          <a:p>
            <a:pPr marL="45720" indent="0" algn="ctr">
              <a:buNone/>
            </a:pPr>
            <a:endParaRPr lang="ru-RU" u="sng" dirty="0">
              <a:latin typeface="Times New Roman" pitchFamily="18" charset="0"/>
              <a:cs typeface="Times New Roman" pitchFamily="18" charset="0"/>
            </a:endParaRPr>
          </a:p>
          <a:p>
            <a:pPr marL="45720" indent="0" algn="just">
              <a:buNone/>
            </a:pPr>
            <a:r>
              <a:rPr lang="ru-RU" sz="2200" dirty="0">
                <a:latin typeface="Times New Roman" pitchFamily="18" charset="0"/>
                <a:cs typeface="Times New Roman" pitchFamily="18" charset="0"/>
              </a:rPr>
              <a:t>1. Признаем, что оказались бессильны перед алкоголем и полностью попали под его власть.</a:t>
            </a:r>
          </a:p>
          <a:p>
            <a:pPr marL="45720" indent="0" algn="just">
              <a:buNone/>
            </a:pPr>
            <a:r>
              <a:rPr lang="ru-RU" sz="2200" dirty="0">
                <a:latin typeface="Times New Roman" pitchFamily="18" charset="0"/>
                <a:cs typeface="Times New Roman" pitchFamily="18" charset="0"/>
              </a:rPr>
              <a:t>2. Верим, что только высшая сила способна нам помочь.</a:t>
            </a:r>
          </a:p>
          <a:p>
            <a:pPr marL="45720" indent="0" algn="just">
              <a:buNone/>
            </a:pPr>
            <a:r>
              <a:rPr lang="ru-RU" sz="2200" dirty="0">
                <a:latin typeface="Times New Roman" pitchFamily="18" charset="0"/>
                <a:cs typeface="Times New Roman" pitchFamily="18" charset="0"/>
              </a:rPr>
              <a:t>3. Вверяем свою жизнь и волю Богу, как каждый из нас понимает Его.</a:t>
            </a:r>
          </a:p>
          <a:p>
            <a:pPr marL="45720" indent="0" algn="just">
              <a:buNone/>
            </a:pPr>
            <a:r>
              <a:rPr lang="ru-RU" sz="2200" dirty="0">
                <a:latin typeface="Times New Roman" pitchFamily="18" charset="0"/>
                <a:cs typeface="Times New Roman" pitchFamily="18" charset="0"/>
              </a:rPr>
              <a:t>4. Без страха и самообмана пытаемся разобраться в себе.</a:t>
            </a:r>
          </a:p>
          <a:p>
            <a:pPr marL="45720" indent="0" algn="just">
              <a:buNone/>
            </a:pPr>
            <a:r>
              <a:rPr lang="ru-RU" sz="2200" dirty="0">
                <a:latin typeface="Times New Roman" pitchFamily="18" charset="0"/>
                <a:cs typeface="Times New Roman" pitchFamily="18" charset="0"/>
              </a:rPr>
              <a:t>5. Полностью осознаем свои пороки и признаем их перед Богом, собой и другими людьми.</a:t>
            </a:r>
          </a:p>
          <a:p>
            <a:pPr marL="45720" indent="0" algn="just">
              <a:buNone/>
            </a:pPr>
            <a:r>
              <a:rPr lang="ru-RU" sz="2200" dirty="0">
                <a:latin typeface="Times New Roman" pitchFamily="18" charset="0"/>
                <a:cs typeface="Times New Roman" pitchFamily="18" charset="0"/>
              </a:rPr>
              <a:t>6. Готовы к тому, чтобы Бог избавил нас от пороков.</a:t>
            </a:r>
          </a:p>
          <a:p>
            <a:pPr marL="45720" indent="0" algn="just">
              <a:buNone/>
            </a:pPr>
            <a:r>
              <a:rPr lang="ru-RU" sz="2200" dirty="0">
                <a:latin typeface="Times New Roman" pitchFamily="18" charset="0"/>
                <a:cs typeface="Times New Roman" pitchFamily="18" charset="0"/>
              </a:rPr>
              <a:t>7. Смиренно просим Бога помочь нам исправиться.</a:t>
            </a:r>
          </a:p>
          <a:p>
            <a:pPr marL="45720" indent="0" algn="just">
              <a:buNone/>
            </a:pPr>
            <a:r>
              <a:rPr lang="ru-RU" sz="2200" dirty="0">
                <a:latin typeface="Times New Roman" pitchFamily="18" charset="0"/>
                <a:cs typeface="Times New Roman" pitchFamily="18" charset="0"/>
              </a:rPr>
              <a:t>8. Вспоминаем всех, кому причинили зло, и готовы покаяться перед ними.</a:t>
            </a:r>
          </a:p>
          <a:p>
            <a:pPr marL="45720" indent="0" algn="just">
              <a:buNone/>
            </a:pPr>
            <a:r>
              <a:rPr lang="ru-RU" sz="2200" dirty="0">
                <a:latin typeface="Times New Roman" pitchFamily="18" charset="0"/>
                <a:cs typeface="Times New Roman" pitchFamily="18" charset="0"/>
              </a:rPr>
              <a:t>9. Просим прощения у всех, кому причинили зло, и пытаемся исправить содеянное, если только эти наши попытки не будут новым злом.</a:t>
            </a:r>
          </a:p>
          <a:p>
            <a:pPr marL="45720" indent="0" algn="just">
              <a:buNone/>
            </a:pPr>
            <a:r>
              <a:rPr lang="ru-RU" sz="2200" dirty="0">
                <a:latin typeface="Times New Roman" pitchFamily="18" charset="0"/>
                <a:cs typeface="Times New Roman" pitchFamily="18" charset="0"/>
              </a:rPr>
              <a:t>10. Продолжаем раздумья о себе и своих поступках, признавая все ошибки.</a:t>
            </a:r>
          </a:p>
          <a:p>
            <a:pPr marL="45720" indent="0" algn="just">
              <a:buNone/>
            </a:pPr>
            <a:r>
              <a:rPr lang="ru-RU" sz="2200" dirty="0">
                <a:latin typeface="Times New Roman" pitchFamily="18" charset="0"/>
                <a:cs typeface="Times New Roman" pitchFamily="18" charset="0"/>
              </a:rPr>
              <a:t>11. Через молитву и размышления пытаемся приблизиться к Богу, моля Его научить нас Своей воле и дать силы ее выполнить.</a:t>
            </a:r>
          </a:p>
          <a:p>
            <a:pPr marL="45720" indent="0" algn="just">
              <a:buNone/>
            </a:pPr>
            <a:r>
              <a:rPr lang="ru-RU" sz="2200" dirty="0">
                <a:latin typeface="Times New Roman" pitchFamily="18" charset="0"/>
                <a:cs typeface="Times New Roman" pitchFamily="18" charset="0"/>
              </a:rPr>
              <a:t>12. Придя через эти ступени к духовному преображению, во всех делах своих будем следовать им и поделимся своим знанием с собратьями по несчастью.</a:t>
            </a:r>
          </a:p>
          <a:p>
            <a:pPr marL="45720" indent="0">
              <a:buNone/>
            </a:pP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607041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7389365_6705228_5163404_20995341_20624273_7189252_f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ypodermic needl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150"/>
            <a:ext cx="471646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idx="4294967295"/>
          </p:nvPr>
        </p:nvSpPr>
        <p:spPr>
          <a:xfrm>
            <a:off x="539750" y="333375"/>
            <a:ext cx="7772400" cy="1476375"/>
          </a:xfrm>
        </p:spPr>
        <p:txBody>
          <a:bodyPr anchor="b" anchorCtr="1"/>
          <a:lstStyle/>
          <a:p>
            <a:pPr eaLnBrk="1" hangingPunct="1">
              <a:defRPr/>
            </a:pPr>
            <a:r>
              <a:rPr lang="ru-RU" sz="8000" dirty="0" smtClean="0">
                <a:solidFill>
                  <a:srgbClr val="00FF00"/>
                </a:solidFill>
                <a:effectLst>
                  <a:outerShdw blurRad="38100" dist="38100" dir="2700000" algn="tl">
                    <a:srgbClr val="C0C0C0"/>
                  </a:outerShdw>
                </a:effectLst>
                <a:latin typeface="a_ConceptoTitulLdBk" pitchFamily="82" charset="-52"/>
              </a:rPr>
              <a:t>Наркотики -</a:t>
            </a:r>
            <a:r>
              <a:rPr lang="ru-RU" sz="8000" dirty="0" smtClean="0">
                <a:effectLst>
                  <a:outerShdw blurRad="38100" dist="38100" dir="2700000" algn="tl">
                    <a:srgbClr val="C0C0C0"/>
                  </a:outerShdw>
                </a:effectLst>
                <a:latin typeface="a_ConceptoTitulLdBk" pitchFamily="82" charset="-52"/>
              </a:rPr>
              <a:t> </a:t>
            </a:r>
          </a:p>
        </p:txBody>
      </p:sp>
      <p:sp>
        <p:nvSpPr>
          <p:cNvPr id="2051" name="Rectangle 3"/>
          <p:cNvSpPr>
            <a:spLocks noGrp="1" noChangeArrowheads="1"/>
          </p:cNvSpPr>
          <p:nvPr>
            <p:ph type="subTitle" idx="4294967295"/>
          </p:nvPr>
        </p:nvSpPr>
        <p:spPr>
          <a:xfrm>
            <a:off x="1403350" y="3714750"/>
            <a:ext cx="6400800" cy="1919288"/>
          </a:xfrm>
        </p:spPr>
        <p:txBody>
          <a:bodyPr/>
          <a:lstStyle/>
          <a:p>
            <a:pPr marL="0" indent="0" algn="ctr" eaLnBrk="1" hangingPunct="1">
              <a:buFontTx/>
              <a:buNone/>
              <a:defRPr/>
            </a:pPr>
            <a:r>
              <a:rPr lang="ru-RU" sz="7200" dirty="0" smtClean="0">
                <a:solidFill>
                  <a:srgbClr val="FF0000"/>
                </a:solidFill>
                <a:effectLst>
                  <a:outerShdw blurRad="38100" dist="38100" dir="2700000" algn="tl">
                    <a:srgbClr val="C0C0C0"/>
                  </a:outerShdw>
                </a:effectLst>
                <a:latin typeface="a_SimplerGr" pitchFamily="82" charset="-52"/>
              </a:rPr>
              <a:t>путь в никуда!</a:t>
            </a:r>
          </a:p>
        </p:txBody>
      </p:sp>
      <p:pic>
        <p:nvPicPr>
          <p:cNvPr id="2054" name="Picture 6" descr="J01892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773238"/>
            <a:ext cx="18510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4252022"/>
      </p:ext>
    </p:extLst>
  </p:cSld>
  <p:clrMapOvr>
    <a:masterClrMapping/>
  </p:clrMapOvr>
  <p:transition advTm="118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8" presetClass="entr" presetSubtype="0" accel="5000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2000" fill="hold"/>
                                        <p:tgtEl>
                                          <p:spTgt spid="20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2000" fill="hold"/>
                                        <p:tgtEl>
                                          <p:spTgt spid="2052"/>
                                        </p:tgtEl>
                                        <p:attrNameLst>
                                          <p:attrName>ppt_x</p:attrName>
                                        </p:attrNameLst>
                                      </p:cBhvr>
                                      <p:tavLst>
                                        <p:tav tm="0">
                                          <p:val>
                                            <p:fltVal val="-1"/>
                                          </p:val>
                                        </p:tav>
                                        <p:tav tm="50000">
                                          <p:val>
                                            <p:fltVal val="0.95"/>
                                          </p:val>
                                        </p:tav>
                                        <p:tav tm="100000">
                                          <p:val>
                                            <p:strVal val="#ppt_x"/>
                                          </p:val>
                                        </p:tav>
                                      </p:tavLst>
                                    </p:anim>
                                    <p:anim calcmode="lin" valueType="num">
                                      <p:cBhvr>
                                        <p:cTn id="13" dur="2000" fill="hold"/>
                                        <p:tgtEl>
                                          <p:spTgt spid="2052"/>
                                        </p:tgtEl>
                                        <p:attrNameLst>
                                          <p:attrName>ppt_y</p:attrName>
                                        </p:attrNameLst>
                                      </p:cBhvr>
                                      <p:tavLst>
                                        <p:tav tm="0">
                                          <p:val>
                                            <p:strVal val="#ppt_y"/>
                                          </p:val>
                                        </p:tav>
                                        <p:tav tm="100000">
                                          <p:val>
                                            <p:strVal val="#ppt_y"/>
                                          </p:val>
                                        </p:tav>
                                      </p:tavLst>
                                    </p:anim>
                                    <p:animEffect transition="in" filter="fade">
                                      <p:cBhvr>
                                        <p:cTn id="14" dur="2000"/>
                                        <p:tgtEl>
                                          <p:spTgt spid="20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2051">
                                            <p:txEl>
                                              <p:pRg st="0" end="0"/>
                                            </p:txEl>
                                          </p:spTgt>
                                        </p:tgtEl>
                                        <p:attrNameLst>
                                          <p:attrName>style.visibility</p:attrName>
                                        </p:attrNameLst>
                                      </p:cBhvr>
                                      <p:to>
                                        <p:strVal val="visible"/>
                                      </p:to>
                                    </p:set>
                                    <p:anim from="(-#ppt_w/2)" to="(#ppt_x)" calcmode="lin" valueType="num">
                                      <p:cBhvr>
                                        <p:cTn id="19" dur="1200" fill="hold">
                                          <p:stCondLst>
                                            <p:cond delay="0"/>
                                          </p:stCondLst>
                                        </p:cTn>
                                        <p:tgtEl>
                                          <p:spTgt spid="2051">
                                            <p:txEl>
                                              <p:pRg st="0" end="0"/>
                                            </p:txEl>
                                          </p:spTgt>
                                        </p:tgtEl>
                                        <p:attrNameLst>
                                          <p:attrName>ppt_x</p:attrName>
                                        </p:attrNameLst>
                                      </p:cBhvr>
                                    </p:anim>
                                    <p:anim from="0" to="-1.0" calcmode="lin" valueType="num">
                                      <p:cBhvr>
                                        <p:cTn id="20" dur="400" decel="50000" autoRev="1" fill="hold">
                                          <p:stCondLst>
                                            <p:cond delay="1200"/>
                                          </p:stCondLst>
                                        </p:cTn>
                                        <p:tgtEl>
                                          <p:spTgt spid="2051">
                                            <p:txEl>
                                              <p:pRg st="0" end="0"/>
                                            </p:txEl>
                                          </p:spTgt>
                                        </p:tgtEl>
                                        <p:attrNameLst>
                                          <p:attrName>xshear</p:attrName>
                                        </p:attrNameLst>
                                      </p:cBhvr>
                                    </p:anim>
                                    <p:animScale>
                                      <p:cBhvr>
                                        <p:cTn id="21" dur="400" decel="100000" autoRev="1" fill="hold">
                                          <p:stCondLst>
                                            <p:cond delay="1200"/>
                                          </p:stCondLst>
                                        </p:cTn>
                                        <p:tgtEl>
                                          <p:spTgt spid="2051">
                                            <p:txEl>
                                              <p:pRg st="0" end="0"/>
                                            </p:txEl>
                                          </p:spTgt>
                                        </p:tgtEl>
                                      </p:cBhvr>
                                      <p:from x="100000" y="100000"/>
                                      <p:to x="80000" y="100000"/>
                                    </p:animScale>
                                    <p:anim by="(#ppt_h/3+#ppt_w*0.1)" calcmode="lin" valueType="num">
                                      <p:cBhvr additive="sum">
                                        <p:cTn id="22" dur="400" decel="100000" autoRev="1" fill="hold">
                                          <p:stCondLst>
                                            <p:cond delay="1200"/>
                                          </p:stCondLst>
                                        </p:cTn>
                                        <p:tgtEl>
                                          <p:spTgt spid="205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268760"/>
            <a:ext cx="8640960" cy="4104456"/>
          </a:xfrm>
        </p:spPr>
        <p:txBody>
          <a:bodyPr>
            <a:normAutofit/>
          </a:bodyPr>
          <a:lstStyle/>
          <a:p>
            <a:pPr algn="ctr"/>
            <a:r>
              <a:rPr lang="ru-RU" sz="3100" dirty="0" smtClean="0">
                <a:solidFill>
                  <a:srgbClr val="92D050"/>
                </a:solidFill>
                <a:latin typeface="Times New Roman" pitchFamily="18" charset="0"/>
                <a:cs typeface="Times New Roman" pitchFamily="18" charset="0"/>
              </a:rPr>
              <a:t>	</a:t>
            </a:r>
            <a:r>
              <a:rPr lang="ru-RU" sz="3200" u="sng" dirty="0" smtClean="0">
                <a:solidFill>
                  <a:srgbClr val="92D050"/>
                </a:solidFill>
                <a:latin typeface="Times New Roman" pitchFamily="18" charset="0"/>
                <a:cs typeface="Times New Roman" pitchFamily="18" charset="0"/>
              </a:rPr>
              <a:t>Наркомания</a:t>
            </a:r>
            <a:r>
              <a:rPr lang="ru-RU" sz="3200" dirty="0" smtClean="0">
                <a:solidFill>
                  <a:srgbClr val="92D050"/>
                </a:solidFill>
                <a:latin typeface="Times New Roman" pitchFamily="18" charset="0"/>
                <a:cs typeface="Times New Roman" pitchFamily="18" charset="0"/>
              </a:rPr>
              <a:t> – </a:t>
            </a:r>
            <a:r>
              <a:rPr lang="ru-RU" sz="3200" dirty="0" smtClean="0">
                <a:solidFill>
                  <a:schemeClr val="bg2">
                    <a:lumMod val="25000"/>
                    <a:lumOff val="75000"/>
                  </a:schemeClr>
                </a:solidFill>
                <a:latin typeface="Times New Roman" pitchFamily="18" charset="0"/>
                <a:cs typeface="Times New Roman" pitchFamily="18" charset="0"/>
              </a:rPr>
              <a:t>патологическое  влечение </a:t>
            </a:r>
            <a:r>
              <a:rPr lang="ru-RU" sz="3200" dirty="0">
                <a:solidFill>
                  <a:schemeClr val="bg2">
                    <a:lumMod val="25000"/>
                    <a:lumOff val="75000"/>
                  </a:schemeClr>
                </a:solidFill>
                <a:latin typeface="Times New Roman" pitchFamily="18" charset="0"/>
                <a:cs typeface="Times New Roman" pitchFamily="18" charset="0"/>
              </a:rPr>
              <a:t>к </a:t>
            </a:r>
            <a:r>
              <a:rPr lang="ru-RU" sz="3200" dirty="0" smtClean="0">
                <a:solidFill>
                  <a:schemeClr val="bg2">
                    <a:lumMod val="25000"/>
                    <a:lumOff val="75000"/>
                  </a:schemeClr>
                </a:solidFill>
                <a:latin typeface="Times New Roman" pitchFamily="18" charset="0"/>
                <a:cs typeface="Times New Roman" pitchFamily="18" charset="0"/>
              </a:rPr>
              <a:t>приему </a:t>
            </a:r>
            <a:r>
              <a:rPr lang="ru-RU" sz="3200" dirty="0">
                <a:solidFill>
                  <a:schemeClr val="bg2">
                    <a:lumMod val="25000"/>
                    <a:lumOff val="75000"/>
                  </a:schemeClr>
                </a:solidFill>
                <a:latin typeface="Times New Roman" pitchFamily="18" charset="0"/>
                <a:cs typeface="Times New Roman" pitchFamily="18" charset="0"/>
              </a:rPr>
              <a:t>наркотических средств. </a:t>
            </a:r>
            <a:r>
              <a:rPr lang="ru-RU" sz="3200" dirty="0" smtClean="0">
                <a:solidFill>
                  <a:schemeClr val="bg2">
                    <a:lumMod val="25000"/>
                    <a:lumOff val="75000"/>
                  </a:schemeClr>
                </a:solidFill>
                <a:latin typeface="Times New Roman" pitchFamily="18" charset="0"/>
                <a:cs typeface="Times New Roman" pitchFamily="18" charset="0"/>
              </a:rPr>
              <a:t/>
            </a:r>
            <a:br>
              <a:rPr lang="ru-RU" sz="3200" dirty="0" smtClean="0">
                <a:solidFill>
                  <a:schemeClr val="bg2">
                    <a:lumMod val="25000"/>
                    <a:lumOff val="75000"/>
                  </a:schemeClr>
                </a:solidFill>
                <a:latin typeface="Times New Roman" pitchFamily="18" charset="0"/>
                <a:cs typeface="Times New Roman" pitchFamily="18" charset="0"/>
              </a:rPr>
            </a:br>
            <a:r>
              <a:rPr lang="ru-RU" sz="3200" dirty="0">
                <a:solidFill>
                  <a:schemeClr val="bg2">
                    <a:lumMod val="25000"/>
                    <a:lumOff val="75000"/>
                  </a:schemeClr>
                </a:solidFill>
                <a:latin typeface="Times New Roman" pitchFamily="18" charset="0"/>
                <a:cs typeface="Times New Roman" pitchFamily="18" charset="0"/>
              </a:rPr>
              <a:t/>
            </a:r>
            <a:br>
              <a:rPr lang="ru-RU" sz="3200" dirty="0">
                <a:solidFill>
                  <a:schemeClr val="bg2">
                    <a:lumMod val="25000"/>
                    <a:lumOff val="75000"/>
                  </a:schemeClr>
                </a:solidFill>
                <a:latin typeface="Times New Roman" pitchFamily="18" charset="0"/>
                <a:cs typeface="Times New Roman" pitchFamily="18" charset="0"/>
              </a:rPr>
            </a:br>
            <a:r>
              <a:rPr lang="ru-RU" sz="3200" dirty="0" smtClean="0">
                <a:solidFill>
                  <a:schemeClr val="bg2">
                    <a:lumMod val="25000"/>
                    <a:lumOff val="75000"/>
                  </a:schemeClr>
                </a:solidFill>
                <a:latin typeface="Times New Roman" pitchFamily="18" charset="0"/>
                <a:cs typeface="Times New Roman" pitchFamily="18" charset="0"/>
              </a:rPr>
              <a:t>	Термин </a:t>
            </a:r>
            <a:r>
              <a:rPr lang="ru-RU" sz="3200" i="1" dirty="0">
                <a:solidFill>
                  <a:schemeClr val="bg2">
                    <a:lumMod val="25000"/>
                    <a:lumOff val="75000"/>
                  </a:schemeClr>
                </a:solidFill>
                <a:latin typeface="Times New Roman" pitchFamily="18" charset="0"/>
                <a:cs typeface="Times New Roman" pitchFamily="18" charset="0"/>
              </a:rPr>
              <a:t>"наркотик"</a:t>
            </a:r>
            <a:r>
              <a:rPr lang="ru-RU" sz="3200" dirty="0">
                <a:solidFill>
                  <a:schemeClr val="bg2">
                    <a:lumMod val="25000"/>
                    <a:lumOff val="75000"/>
                  </a:schemeClr>
                </a:solidFill>
                <a:latin typeface="Times New Roman" pitchFamily="18" charset="0"/>
                <a:cs typeface="Times New Roman" pitchFamily="18" charset="0"/>
              </a:rPr>
              <a:t> происходит от греческого глагола </a:t>
            </a:r>
            <a:r>
              <a:rPr lang="ru-RU" sz="3200" i="1" dirty="0">
                <a:solidFill>
                  <a:schemeClr val="bg2">
                    <a:lumMod val="25000"/>
                    <a:lumOff val="75000"/>
                  </a:schemeClr>
                </a:solidFill>
                <a:latin typeface="Times New Roman" pitchFamily="18" charset="0"/>
                <a:cs typeface="Times New Roman" pitchFamily="18" charset="0"/>
              </a:rPr>
              <a:t>"narkoo"</a:t>
            </a:r>
            <a:r>
              <a:rPr lang="ru-RU" sz="3200" dirty="0">
                <a:solidFill>
                  <a:schemeClr val="bg2">
                    <a:lumMod val="25000"/>
                    <a:lumOff val="75000"/>
                  </a:schemeClr>
                </a:solidFill>
                <a:latin typeface="Times New Roman" pitchFamily="18" charset="0"/>
                <a:cs typeface="Times New Roman" pitchFamily="18" charset="0"/>
              </a:rPr>
              <a:t>, что означает оцепенеть, сделаться нечувствительным. </a:t>
            </a:r>
            <a:br>
              <a:rPr lang="ru-RU" sz="3200" dirty="0">
                <a:solidFill>
                  <a:schemeClr val="bg2">
                    <a:lumMod val="25000"/>
                    <a:lumOff val="75000"/>
                  </a:schemeClr>
                </a:solidFill>
                <a:latin typeface="Times New Roman" pitchFamily="18" charset="0"/>
                <a:cs typeface="Times New Roman" pitchFamily="18" charset="0"/>
              </a:rPr>
            </a:br>
            <a:r>
              <a:rPr lang="ru-RU" sz="3200" dirty="0" smtClean="0">
                <a:solidFill>
                  <a:schemeClr val="bg2">
                    <a:lumMod val="25000"/>
                    <a:lumOff val="75000"/>
                  </a:schemeClr>
                </a:solidFill>
                <a:latin typeface="Times New Roman" pitchFamily="18" charset="0"/>
                <a:cs typeface="Times New Roman" pitchFamily="18" charset="0"/>
              </a:rPr>
              <a:t>	</a:t>
            </a:r>
            <a:endParaRPr lang="ru-RU" sz="3200" dirty="0"/>
          </a:p>
        </p:txBody>
      </p:sp>
    </p:spTree>
    <p:extLst>
      <p:ext uri="{BB962C8B-B14F-4D97-AF65-F5344CB8AC3E}">
        <p14:creationId xmlns:p14="http://schemas.microsoft.com/office/powerpoint/2010/main" val="36923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208912" cy="6217087"/>
          </a:xfrm>
          <a:prstGeom prst="rect">
            <a:avLst/>
          </a:prstGeom>
        </p:spPr>
        <p:txBody>
          <a:bodyPr wrap="square">
            <a:spAutoFit/>
          </a:bodyPr>
          <a:lstStyle/>
          <a:p>
            <a:pPr marL="548640" indent="-411480" algn="ctr" fontAlgn="auto">
              <a:spcAft>
                <a:spcPts val="0"/>
              </a:spcAft>
              <a:buClr>
                <a:schemeClr val="tx1">
                  <a:shade val="95000"/>
                </a:schemeClr>
              </a:buClr>
              <a:buFont typeface="Wingdings 2"/>
              <a:buNone/>
              <a:defRPr/>
            </a:pPr>
            <a:r>
              <a:rPr lang="ru-RU" sz="3600" dirty="0">
                <a:solidFill>
                  <a:srgbClr val="92D050"/>
                </a:solidFill>
              </a:rPr>
              <a:t>Этапы </a:t>
            </a:r>
            <a:r>
              <a:rPr lang="ru-RU" sz="3600" dirty="0" smtClean="0">
                <a:solidFill>
                  <a:srgbClr val="92D050"/>
                </a:solidFill>
              </a:rPr>
              <a:t>формирования химической зависимости</a:t>
            </a:r>
          </a:p>
          <a:p>
            <a:pPr marL="548640" indent="-411480" fontAlgn="auto">
              <a:spcAft>
                <a:spcPts val="0"/>
              </a:spcAft>
              <a:buClr>
                <a:schemeClr val="tx1">
                  <a:shade val="95000"/>
                </a:schemeClr>
              </a:buClr>
              <a:buFont typeface="Wingdings 2"/>
              <a:buNone/>
              <a:defRPr/>
            </a:pPr>
            <a:endParaRPr lang="ru-RU" dirty="0"/>
          </a:p>
          <a:p>
            <a:pPr marL="708660" indent="-571500" fontAlgn="auto">
              <a:spcAft>
                <a:spcPts val="0"/>
              </a:spcAft>
              <a:buClr>
                <a:schemeClr val="tx1">
                  <a:shade val="95000"/>
                </a:schemeClr>
              </a:buClr>
              <a:buFont typeface="Wingdings 2"/>
              <a:buNone/>
              <a:defRPr/>
            </a:pPr>
            <a:r>
              <a:rPr lang="ru-RU" dirty="0">
                <a:latin typeface="Times New Roman" pitchFamily="18" charset="0"/>
                <a:cs typeface="Times New Roman" pitchFamily="18" charset="0"/>
              </a:rPr>
              <a:t>1</a:t>
            </a:r>
            <a:r>
              <a:rPr lang="ru-RU" sz="2800" dirty="0">
                <a:latin typeface="Times New Roman" pitchFamily="18" charset="0"/>
                <a:cs typeface="Times New Roman" pitchFamily="18" charset="0"/>
              </a:rPr>
              <a:t>. «Исходная точка» - это возникновение и фиксация в сознании связи между переживанием интенсивного изменения психического состояния и приемом, какого либо вещества.</a:t>
            </a:r>
          </a:p>
          <a:p>
            <a:pPr marL="548640" indent="-411480" fontAlgn="auto">
              <a:spcAft>
                <a:spcPts val="0"/>
              </a:spcAft>
              <a:buClr>
                <a:schemeClr val="tx1">
                  <a:shade val="95000"/>
                </a:schemeClr>
              </a:buClr>
              <a:buFont typeface="Wingdings 2"/>
              <a:buNone/>
              <a:defRPr/>
            </a:pPr>
            <a:endParaRPr lang="ru-RU" sz="2800" dirty="0">
              <a:latin typeface="Times New Roman" pitchFamily="18" charset="0"/>
              <a:cs typeface="Times New Roman" pitchFamily="18" charset="0"/>
            </a:endParaRPr>
          </a:p>
          <a:p>
            <a:pPr marL="548640" indent="-411480" fontAlgn="auto">
              <a:spcAft>
                <a:spcPts val="0"/>
              </a:spcAft>
              <a:buClr>
                <a:schemeClr val="tx1">
                  <a:shade val="95000"/>
                </a:schemeClr>
              </a:buClr>
              <a:buFont typeface="Wingdings 2"/>
              <a:buNone/>
              <a:defRPr/>
            </a:pPr>
            <a:r>
              <a:rPr lang="ru-RU" sz="2800" dirty="0">
                <a:latin typeface="Times New Roman" pitchFamily="18" charset="0"/>
                <a:cs typeface="Times New Roman" pitchFamily="18" charset="0"/>
              </a:rPr>
              <a:t>2. «Аддиктивный ритм» - устанавливается определённая частота обращения к средству аддикции, пока только в моменты психического дискомфорта.</a:t>
            </a:r>
          </a:p>
          <a:p>
            <a:pPr marL="548640" indent="-411480" fontAlgn="auto">
              <a:spcAft>
                <a:spcPts val="0"/>
              </a:spcAft>
              <a:buClr>
                <a:schemeClr val="tx1">
                  <a:shade val="95000"/>
                </a:schemeClr>
              </a:buClr>
              <a:buFont typeface="Wingdings 2"/>
              <a:buNone/>
              <a:defRPr/>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772388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14288" y="4365104"/>
            <a:ext cx="4556125" cy="2492896"/>
          </a:xfrm>
        </p:spPr>
        <p:txBody>
          <a:bodyPr>
            <a:noAutofit/>
          </a:bodyPr>
          <a:lstStyle/>
          <a:p>
            <a:pPr eaLnBrk="1" hangingPunct="1">
              <a:buFont typeface="Wingdings" pitchFamily="2" charset="2"/>
              <a:buNone/>
              <a:defRPr/>
            </a:pPr>
            <a:r>
              <a:rPr lang="ru-RU" b="1" dirty="0" smtClean="0">
                <a:solidFill>
                  <a:schemeClr val="folHlink"/>
                </a:solidFill>
                <a:latin typeface="Times New Roman" pitchFamily="18" charset="0"/>
                <a:cs typeface="Times New Roman" pitchFamily="18" charset="0"/>
              </a:rPr>
              <a:t>          </a:t>
            </a:r>
            <a:r>
              <a:rPr lang="ru-RU" b="1" dirty="0" smtClean="0">
                <a:solidFill>
                  <a:schemeClr val="bg2">
                    <a:lumMod val="25000"/>
                    <a:lumOff val="75000"/>
                  </a:schemeClr>
                </a:solidFill>
                <a:latin typeface="Times New Roman" pitchFamily="18" charset="0"/>
                <a:cs typeface="Times New Roman" pitchFamily="18" charset="0"/>
              </a:rPr>
              <a:t>Шахтеры Боливии издавна получали часть жалованья не деньгами, а листьями растения, содержащего кокаин, которые жевали или курили. Вообще нет такого народа, который не употреблял бы в том или ином</a:t>
            </a:r>
            <a:r>
              <a:rPr lang="ru-RU" b="1" dirty="0" smtClean="0">
                <a:solidFill>
                  <a:schemeClr val="folHlink"/>
                </a:solidFill>
                <a:latin typeface="Times New Roman" pitchFamily="18" charset="0"/>
                <a:cs typeface="Times New Roman" pitchFamily="18" charset="0"/>
              </a:rPr>
              <a:t>    </a:t>
            </a:r>
            <a:r>
              <a:rPr lang="ru-RU" b="1" dirty="0" smtClean="0">
                <a:solidFill>
                  <a:schemeClr val="bg2">
                    <a:lumMod val="25000"/>
                    <a:lumOff val="75000"/>
                  </a:schemeClr>
                </a:solidFill>
                <a:latin typeface="Times New Roman" pitchFamily="18" charset="0"/>
                <a:cs typeface="Times New Roman" pitchFamily="18" charset="0"/>
              </a:rPr>
              <a:t>виде наркотические вещества.</a:t>
            </a:r>
            <a:r>
              <a:rPr lang="ru-RU" dirty="0" smtClean="0">
                <a:solidFill>
                  <a:schemeClr val="bg2">
                    <a:lumMod val="25000"/>
                    <a:lumOff val="75000"/>
                  </a:schemeClr>
                </a:solidFill>
                <a:latin typeface="Times New Roman" pitchFamily="18" charset="0"/>
                <a:cs typeface="Times New Roman" pitchFamily="18" charset="0"/>
              </a:rPr>
              <a:t> </a:t>
            </a:r>
          </a:p>
        </p:txBody>
      </p:sp>
      <p:sp>
        <p:nvSpPr>
          <p:cNvPr id="13316" name="WordArt 4"/>
          <p:cNvSpPr>
            <a:spLocks noChangeArrowheads="1" noChangeShapeType="1" noTextEdit="1"/>
          </p:cNvSpPr>
          <p:nvPr/>
        </p:nvSpPr>
        <p:spPr bwMode="auto">
          <a:xfrm>
            <a:off x="1258888" y="404813"/>
            <a:ext cx="6481762" cy="576262"/>
          </a:xfrm>
          <a:prstGeom prst="rect">
            <a:avLst/>
          </a:prstGeom>
        </p:spPr>
        <p:txBody>
          <a:bodyPr wrap="none" fromWordArt="1">
            <a:prstTxWarp prst="textPlain">
              <a:avLst>
                <a:gd name="adj" fmla="val 50000"/>
              </a:avLst>
            </a:prstTxWarp>
          </a:bodyPr>
          <a:lstStyle/>
          <a:p>
            <a:pPr algn="ctr"/>
            <a:r>
              <a:rPr lang="ru-RU" sz="2000" b="1" kern="10" dirty="0">
                <a:ln w="9525">
                  <a:solidFill>
                    <a:schemeClr val="hlink"/>
                  </a:solidFill>
                  <a:round/>
                  <a:headEnd/>
                  <a:tailEnd/>
                </a:ln>
                <a:solidFill>
                  <a:srgbClr val="92D050"/>
                </a:solidFill>
                <a:latin typeface="Arial"/>
                <a:cs typeface="Arial"/>
              </a:rPr>
              <a:t>ИСТОКИ  НАРКОМАНИИ</a:t>
            </a:r>
          </a:p>
        </p:txBody>
      </p:sp>
      <p:pic>
        <p:nvPicPr>
          <p:cNvPr id="13325" name="Picture 13" descr="coca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356100" y="4581525"/>
            <a:ext cx="439261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 Box 16"/>
          <p:cNvSpPr txBox="1">
            <a:spLocks noChangeArrowheads="1"/>
          </p:cNvSpPr>
          <p:nvPr/>
        </p:nvSpPr>
        <p:spPr bwMode="auto">
          <a:xfrm>
            <a:off x="3132138" y="1268413"/>
            <a:ext cx="6011862" cy="1631216"/>
          </a:xfrm>
          <a:prstGeom prst="rect">
            <a:avLst/>
          </a:prstGeom>
          <a:noFill/>
          <a:ln w="9525">
            <a:noFill/>
            <a:miter lim="800000"/>
            <a:headEnd/>
            <a:tailEnd/>
          </a:ln>
          <a:effectLst/>
        </p:spPr>
        <p:txBody>
          <a:bodyPr>
            <a:spAutoFit/>
          </a:bodyPr>
          <a:lstStyle/>
          <a:p>
            <a:pPr>
              <a:spcBef>
                <a:spcPct val="50000"/>
              </a:spcBef>
              <a:defRPr/>
            </a:pPr>
            <a:r>
              <a:rPr lang="ru-RU" dirty="0">
                <a:solidFill>
                  <a:schemeClr val="folHlink"/>
                </a:solidFill>
                <a:effectLst>
                  <a:outerShdw blurRad="38100" dist="38100" dir="2700000" algn="tl">
                    <a:srgbClr val="000000"/>
                  </a:outerShdw>
                </a:effectLst>
                <a:latin typeface="Arial" charset="0"/>
              </a:rPr>
              <a:t>   </a:t>
            </a:r>
            <a:r>
              <a:rPr lang="ru-RU" sz="2000" b="1" dirty="0">
                <a:solidFill>
                  <a:schemeClr val="bg2">
                    <a:lumMod val="25000"/>
                    <a:lumOff val="75000"/>
                  </a:schemeClr>
                </a:solidFill>
                <a:effectLst>
                  <a:outerShdw blurRad="38100" dist="38100" dir="2700000" algn="tl">
                    <a:srgbClr val="000000"/>
                  </a:outerShdw>
                </a:effectLst>
                <a:latin typeface="Times New Roman" pitchFamily="18" charset="0"/>
                <a:cs typeface="Times New Roman" pitchFamily="18" charset="0"/>
              </a:rPr>
              <a:t>С веществами, которые теперь называют наркотиками, человек познакомился давно. Древние египтяне готовили из мака снотворное. Они получали опиум и употребляли его, желая уснуть или приглушить боль.</a:t>
            </a:r>
            <a:endParaRPr lang="ru-RU" b="1" dirty="0">
              <a:solidFill>
                <a:schemeClr val="bg2">
                  <a:lumMod val="25000"/>
                  <a:lumOff val="75000"/>
                </a:schemeClr>
              </a:solidFill>
              <a:effectLst>
                <a:outerShdw blurRad="38100" dist="38100" dir="2700000" algn="tl">
                  <a:srgbClr val="000000"/>
                </a:outerShdw>
              </a:effectLst>
              <a:latin typeface="Times New Roman" pitchFamily="18" charset="0"/>
              <a:cs typeface="Times New Roman" pitchFamily="18" charset="0"/>
            </a:endParaRPr>
          </a:p>
        </p:txBody>
      </p:sp>
      <p:sp>
        <p:nvSpPr>
          <p:cNvPr id="13329" name="Text Box 17"/>
          <p:cNvSpPr txBox="1">
            <a:spLocks noChangeArrowheads="1"/>
          </p:cNvSpPr>
          <p:nvPr/>
        </p:nvSpPr>
        <p:spPr bwMode="auto">
          <a:xfrm>
            <a:off x="3203575" y="2852738"/>
            <a:ext cx="5940425" cy="1631216"/>
          </a:xfrm>
          <a:prstGeom prst="rect">
            <a:avLst/>
          </a:prstGeom>
          <a:noFill/>
          <a:ln w="9525">
            <a:noFill/>
            <a:miter lim="800000"/>
            <a:headEnd/>
            <a:tailEnd/>
          </a:ln>
          <a:effectLst/>
        </p:spPr>
        <p:txBody>
          <a:bodyPr>
            <a:spAutoFit/>
          </a:bodyPr>
          <a:lstStyle/>
          <a:p>
            <a:pPr>
              <a:spcBef>
                <a:spcPct val="50000"/>
              </a:spcBef>
              <a:defRPr/>
            </a:pPr>
            <a:r>
              <a:rPr lang="ru-RU" dirty="0">
                <a:solidFill>
                  <a:schemeClr val="bg2">
                    <a:lumMod val="25000"/>
                    <a:lumOff val="75000"/>
                  </a:schemeClr>
                </a:solidFill>
                <a:effectLst>
                  <a:outerShdw blurRad="38100" dist="38100" dir="2700000" algn="tl">
                    <a:srgbClr val="000000"/>
                  </a:outerShdw>
                </a:effectLst>
                <a:latin typeface="Arial" charset="0"/>
              </a:rPr>
              <a:t>   </a:t>
            </a:r>
            <a:r>
              <a:rPr lang="ru-RU" sz="2000" b="1" dirty="0">
                <a:solidFill>
                  <a:schemeClr val="bg2">
                    <a:lumMod val="25000"/>
                    <a:lumOff val="75000"/>
                  </a:schemeClr>
                </a:solidFill>
                <a:effectLst>
                  <a:outerShdw blurRad="38100" dist="38100" dir="2700000" algn="tl">
                    <a:srgbClr val="000000"/>
                  </a:outerShdw>
                </a:effectLst>
                <a:latin typeface="Times New Roman" pitchFamily="18" charset="0"/>
                <a:cs typeface="Times New Roman" pitchFamily="18" charset="0"/>
              </a:rPr>
              <a:t>Бедуины, отправляясь в дальний переход, запасались бангом - смолой, известной под названием марихуаны или гашиша. Смолу курили, желая снять психическую нагрузку, вызванную однообразным пейзажем пустыни.</a:t>
            </a:r>
          </a:p>
        </p:txBody>
      </p:sp>
      <p:pic>
        <p:nvPicPr>
          <p:cNvPr id="13331" name="Picture 19" descr="soc_25_1_big[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3850" y="1700213"/>
            <a:ext cx="2692400" cy="21859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5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1000"/>
                                        <p:tgtEl>
                                          <p:spTgt spid="13316"/>
                                        </p:tgtEl>
                                      </p:cBhvr>
                                    </p:animEffect>
                                  </p:childTnLst>
                                </p:cTn>
                              </p:par>
                            </p:childTnLst>
                          </p:cTn>
                        </p:par>
                        <p:par>
                          <p:cTn id="8" fill="hold" nodeType="afterGroup">
                            <p:stCondLst>
                              <p:cond delay="1000"/>
                            </p:stCondLst>
                            <p:childTnLst>
                              <p:par>
                                <p:cTn id="9" presetID="8" presetClass="entr" presetSubtype="32" fill="hold" nodeType="afterEffect">
                                  <p:stCondLst>
                                    <p:cond delay="500"/>
                                  </p:stCondLst>
                                  <p:childTnLst>
                                    <p:set>
                                      <p:cBhvr>
                                        <p:cTn id="10" dur="1" fill="hold">
                                          <p:stCondLst>
                                            <p:cond delay="0"/>
                                          </p:stCondLst>
                                        </p:cTn>
                                        <p:tgtEl>
                                          <p:spTgt spid="13331"/>
                                        </p:tgtEl>
                                        <p:attrNameLst>
                                          <p:attrName>style.visibility</p:attrName>
                                        </p:attrNameLst>
                                      </p:cBhvr>
                                      <p:to>
                                        <p:strVal val="visible"/>
                                      </p:to>
                                    </p:set>
                                    <p:animEffect transition="in" filter="diamond(out)">
                                      <p:cBhvr>
                                        <p:cTn id="11" dur="1000"/>
                                        <p:tgtEl>
                                          <p:spTgt spid="13331"/>
                                        </p:tgtEl>
                                      </p:cBhvr>
                                    </p:animEffect>
                                  </p:childTnLst>
                                </p:cTn>
                              </p:par>
                            </p:childTnLst>
                          </p:cTn>
                        </p:par>
                        <p:par>
                          <p:cTn id="12" fill="hold" nodeType="afterGroup">
                            <p:stCondLst>
                              <p:cond delay="2500"/>
                            </p:stCondLst>
                            <p:childTnLst>
                              <p:par>
                                <p:cTn id="13" presetID="16" presetClass="entr" presetSubtype="37" fill="hold" grpId="0" nodeType="afterEffect">
                                  <p:stCondLst>
                                    <p:cond delay="500"/>
                                  </p:stCondLst>
                                  <p:childTnLst>
                                    <p:set>
                                      <p:cBhvr>
                                        <p:cTn id="14" dur="1" fill="hold">
                                          <p:stCondLst>
                                            <p:cond delay="0"/>
                                          </p:stCondLst>
                                        </p:cTn>
                                        <p:tgtEl>
                                          <p:spTgt spid="13328"/>
                                        </p:tgtEl>
                                        <p:attrNameLst>
                                          <p:attrName>style.visibility</p:attrName>
                                        </p:attrNameLst>
                                      </p:cBhvr>
                                      <p:to>
                                        <p:strVal val="visible"/>
                                      </p:to>
                                    </p:set>
                                    <p:animEffect transition="in" filter="barn(outVertical)">
                                      <p:cBhvr>
                                        <p:cTn id="15" dur="1000"/>
                                        <p:tgtEl>
                                          <p:spTgt spid="13328"/>
                                        </p:tgtEl>
                                      </p:cBhvr>
                                    </p:animEffect>
                                  </p:childTnLst>
                                </p:cTn>
                              </p:par>
                            </p:childTnLst>
                          </p:cTn>
                        </p:par>
                        <p:par>
                          <p:cTn id="16" fill="hold" nodeType="afterGroup">
                            <p:stCondLst>
                              <p:cond delay="4000"/>
                            </p:stCondLst>
                            <p:childTnLst>
                              <p:par>
                                <p:cTn id="17" presetID="16" presetClass="entr" presetSubtype="42" fill="hold" grpId="0" nodeType="afterEffect">
                                  <p:stCondLst>
                                    <p:cond delay="12000"/>
                                  </p:stCondLst>
                                  <p:childTnLst>
                                    <p:set>
                                      <p:cBhvr>
                                        <p:cTn id="18" dur="1" fill="hold">
                                          <p:stCondLst>
                                            <p:cond delay="0"/>
                                          </p:stCondLst>
                                        </p:cTn>
                                        <p:tgtEl>
                                          <p:spTgt spid="13329"/>
                                        </p:tgtEl>
                                        <p:attrNameLst>
                                          <p:attrName>style.visibility</p:attrName>
                                        </p:attrNameLst>
                                      </p:cBhvr>
                                      <p:to>
                                        <p:strVal val="visible"/>
                                      </p:to>
                                    </p:set>
                                    <p:animEffect transition="in" filter="barn(outHorizontal)">
                                      <p:cBhvr>
                                        <p:cTn id="19" dur="1000"/>
                                        <p:tgtEl>
                                          <p:spTgt spid="13329"/>
                                        </p:tgtEl>
                                      </p:cBhvr>
                                    </p:animEffect>
                                  </p:childTnLst>
                                </p:cTn>
                              </p:par>
                            </p:childTnLst>
                          </p:cTn>
                        </p:par>
                        <p:par>
                          <p:cTn id="20" fill="hold" nodeType="afterGroup">
                            <p:stCondLst>
                              <p:cond delay="17000"/>
                            </p:stCondLst>
                            <p:childTnLst>
                              <p:par>
                                <p:cTn id="21" presetID="8" presetClass="entr" presetSubtype="32" fill="hold" nodeType="afterEffect">
                                  <p:stCondLst>
                                    <p:cond delay="1000"/>
                                  </p:stCondLst>
                                  <p:childTnLst>
                                    <p:set>
                                      <p:cBhvr>
                                        <p:cTn id="22" dur="1" fill="hold">
                                          <p:stCondLst>
                                            <p:cond delay="0"/>
                                          </p:stCondLst>
                                        </p:cTn>
                                        <p:tgtEl>
                                          <p:spTgt spid="13325"/>
                                        </p:tgtEl>
                                        <p:attrNameLst>
                                          <p:attrName>style.visibility</p:attrName>
                                        </p:attrNameLst>
                                      </p:cBhvr>
                                      <p:to>
                                        <p:strVal val="visible"/>
                                      </p:to>
                                    </p:set>
                                    <p:animEffect transition="in" filter="diamond(out)">
                                      <p:cBhvr>
                                        <p:cTn id="23" dur="1000"/>
                                        <p:tgtEl>
                                          <p:spTgt spid="13325"/>
                                        </p:tgtEl>
                                      </p:cBhvr>
                                    </p:animEffect>
                                  </p:childTnLst>
                                </p:cTn>
                              </p:par>
                            </p:childTnLst>
                          </p:cTn>
                        </p:par>
                        <p:par>
                          <p:cTn id="24" fill="hold" nodeType="afterGroup">
                            <p:stCondLst>
                              <p:cond delay="19000"/>
                            </p:stCondLst>
                            <p:childTnLst>
                              <p:par>
                                <p:cTn id="25" presetID="16" presetClass="entr" presetSubtype="37" fill="hold" grpId="0" nodeType="afterEffect">
                                  <p:stCondLst>
                                    <p:cond delay="11500"/>
                                  </p:stCondLst>
                                  <p:childTnLst>
                                    <p:set>
                                      <p:cBhvr>
                                        <p:cTn id="26" dur="1" fill="hold">
                                          <p:stCondLst>
                                            <p:cond delay="0"/>
                                          </p:stCondLst>
                                        </p:cTn>
                                        <p:tgtEl>
                                          <p:spTgt spid="13315">
                                            <p:txEl>
                                              <p:pRg st="0" end="0"/>
                                            </p:txEl>
                                          </p:spTgt>
                                        </p:tgtEl>
                                        <p:attrNameLst>
                                          <p:attrName>style.visibility</p:attrName>
                                        </p:attrNameLst>
                                      </p:cBhvr>
                                      <p:to>
                                        <p:strVal val="visible"/>
                                      </p:to>
                                    </p:set>
                                    <p:animEffect transition="in" filter="barn(outVertical)">
                                      <p:cBhvr>
                                        <p:cTn id="27" dur="1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P spid="13328" grpId="0"/>
      <p:bldP spid="133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16" name="Picture 52" descr="14"/>
          <p:cNvPicPr>
            <a:picLocks noGrp="1" noChangeAspect="1" noChangeArrowheads="1"/>
          </p:cNvPicPr>
          <p:nvPr>
            <p:ph sz="quarter" idx="3"/>
          </p:nvPr>
        </p:nvPicPr>
        <p:blipFill>
          <a:blip r:embed="rId3">
            <a:lum contrast="8000"/>
            <a:extLst>
              <a:ext uri="{28A0092B-C50C-407E-A947-70E740481C1C}">
                <a14:useLocalDpi xmlns:a14="http://schemas.microsoft.com/office/drawing/2010/main" val="0"/>
              </a:ext>
            </a:extLst>
          </a:blip>
          <a:srcRect/>
          <a:stretch>
            <a:fillRect/>
          </a:stretch>
        </p:blipFill>
        <p:spPr>
          <a:xfrm>
            <a:off x="4140200" y="4868863"/>
            <a:ext cx="1035050" cy="1557337"/>
          </a:xfrm>
          <a:noFill/>
          <a:extLst>
            <a:ext uri="{909E8E84-426E-40DD-AFC4-6F175D3DCCD1}">
              <a14:hiddenFill xmlns:a14="http://schemas.microsoft.com/office/drawing/2010/main">
                <a:solidFill>
                  <a:srgbClr val="FFFFFF"/>
                </a:solidFill>
              </a14:hiddenFill>
            </a:ext>
          </a:extLst>
        </p:spPr>
      </p:pic>
      <p:grpSp>
        <p:nvGrpSpPr>
          <p:cNvPr id="2" name="Group 62"/>
          <p:cNvGrpSpPr>
            <a:grpSpLocks/>
          </p:cNvGrpSpPr>
          <p:nvPr/>
        </p:nvGrpSpPr>
        <p:grpSpPr bwMode="auto">
          <a:xfrm>
            <a:off x="539750" y="260350"/>
            <a:ext cx="8064500" cy="1295400"/>
            <a:chOff x="340" y="164"/>
            <a:chExt cx="5080" cy="816"/>
          </a:xfrm>
        </p:grpSpPr>
        <p:sp>
          <p:nvSpPr>
            <p:cNvPr id="11280" name="AutoShape 16"/>
            <p:cNvSpPr>
              <a:spLocks noChangeArrowheads="1"/>
            </p:cNvSpPr>
            <p:nvPr/>
          </p:nvSpPr>
          <p:spPr bwMode="auto">
            <a:xfrm>
              <a:off x="340" y="164"/>
              <a:ext cx="5080" cy="635"/>
            </a:xfrm>
            <a:prstGeom prst="wedgeRoundRectCallout">
              <a:avLst>
                <a:gd name="adj1" fmla="val 4940"/>
                <a:gd name="adj2" fmla="val 179134"/>
                <a:gd name="adj3" fmla="val 16667"/>
              </a:avLst>
            </a:prstGeom>
            <a:gradFill rotWithShape="1">
              <a:gsLst>
                <a:gs pos="0">
                  <a:schemeClr val="accent2"/>
                </a:gs>
                <a:gs pos="50000">
                  <a:schemeClr val="tx2"/>
                </a:gs>
                <a:gs pos="100000">
                  <a:schemeClr val="accent2"/>
                </a:gs>
              </a:gsLst>
              <a:lin ang="0" scaled="1"/>
            </a:gradFill>
            <a:ln w="38100">
              <a:solidFill>
                <a:schemeClr val="hlink"/>
              </a:solidFill>
              <a:miter lim="800000"/>
              <a:headEnd/>
              <a:tailEnd/>
            </a:ln>
            <a:effectLst/>
          </p:spPr>
          <p:txBody>
            <a:bodyPr/>
            <a:lstStyle/>
            <a:p>
              <a:pPr algn="ctr">
                <a:defRPr/>
              </a:pPr>
              <a:endParaRPr lang="ru-RU" dirty="0"/>
            </a:p>
          </p:txBody>
        </p:sp>
        <p:sp>
          <p:nvSpPr>
            <p:cNvPr id="6168" name="Text Box 20"/>
            <p:cNvSpPr txBox="1">
              <a:spLocks noChangeArrowheads="1"/>
            </p:cNvSpPr>
            <p:nvPr/>
          </p:nvSpPr>
          <p:spPr bwMode="auto">
            <a:xfrm>
              <a:off x="425" y="210"/>
              <a:ext cx="4995"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ru-RU" b="1" i="1" u="sng" dirty="0">
                  <a:solidFill>
                    <a:srgbClr val="92D050"/>
                  </a:solidFill>
                  <a:latin typeface="Arial" charset="0"/>
                </a:rPr>
                <a:t>Психостимуляторы</a:t>
              </a:r>
              <a:r>
                <a:rPr lang="ru-RU" sz="1600" b="1" dirty="0">
                  <a:solidFill>
                    <a:srgbClr val="92D050"/>
                  </a:solidFill>
                  <a:latin typeface="Arial" charset="0"/>
                </a:rPr>
                <a:t>-</a:t>
              </a:r>
              <a:r>
                <a:rPr lang="ru-RU" sz="1600" b="1" dirty="0">
                  <a:solidFill>
                    <a:srgbClr val="000099"/>
                  </a:solidFill>
                  <a:latin typeface="Arial" charset="0"/>
                </a:rPr>
                <a:t> вещества</a:t>
              </a:r>
              <a:r>
                <a:rPr lang="ru-RU" sz="1600" b="1" dirty="0" smtClean="0">
                  <a:solidFill>
                    <a:srgbClr val="000099"/>
                  </a:solidFill>
                  <a:latin typeface="Arial" charset="0"/>
                </a:rPr>
                <a:t>, стимулирующие </a:t>
              </a:r>
              <a:r>
                <a:rPr lang="ru-RU" sz="1600" b="1" dirty="0">
                  <a:solidFill>
                    <a:srgbClr val="000099"/>
                  </a:solidFill>
                  <a:latin typeface="Arial" charset="0"/>
                </a:rPr>
                <a:t>центральную нервную систему- кокаин, эфедрин и другие. Сюда же относятся и марихуана, высушенные и измельченные листья конопли, гашиша, смола конопли.</a:t>
              </a:r>
            </a:p>
            <a:p>
              <a:pPr eaLnBrk="1" hangingPunct="1">
                <a:spcBef>
                  <a:spcPct val="50000"/>
                </a:spcBef>
              </a:pPr>
              <a:endParaRPr lang="ru-RU" sz="1600" dirty="0">
                <a:solidFill>
                  <a:srgbClr val="000099"/>
                </a:solidFill>
                <a:latin typeface="Arial" charset="0"/>
              </a:endParaRPr>
            </a:p>
          </p:txBody>
        </p:sp>
      </p:grpSp>
      <p:grpSp>
        <p:nvGrpSpPr>
          <p:cNvPr id="3" name="Group 63"/>
          <p:cNvGrpSpPr>
            <a:grpSpLocks/>
          </p:cNvGrpSpPr>
          <p:nvPr/>
        </p:nvGrpSpPr>
        <p:grpSpPr bwMode="auto">
          <a:xfrm>
            <a:off x="3059113" y="2636838"/>
            <a:ext cx="3024187" cy="1728787"/>
            <a:chOff x="1927" y="1661"/>
            <a:chExt cx="1905" cy="1089"/>
          </a:xfrm>
        </p:grpSpPr>
        <p:sp>
          <p:nvSpPr>
            <p:cNvPr id="6165" name="Oval 29"/>
            <p:cNvSpPr>
              <a:spLocks noChangeArrowheads="1"/>
            </p:cNvSpPr>
            <p:nvPr/>
          </p:nvSpPr>
          <p:spPr bwMode="auto">
            <a:xfrm>
              <a:off x="2154" y="1661"/>
              <a:ext cx="1452" cy="1089"/>
            </a:xfrm>
            <a:prstGeom prst="ellipse">
              <a:avLst/>
            </a:prstGeom>
            <a:solidFill>
              <a:schemeClr val="folHlink"/>
            </a:solidFill>
            <a:ln w="57150">
              <a:solidFill>
                <a:srgbClr val="FF0000"/>
              </a:solidFill>
              <a:round/>
              <a:headEnd/>
              <a:tailEnd/>
            </a:ln>
          </p:spPr>
          <p:txBody>
            <a:bodyPr wrap="none" anchor="ctr"/>
            <a:lstStyle/>
            <a:p>
              <a:endParaRPr lang="ru-RU" dirty="0"/>
            </a:p>
          </p:txBody>
        </p:sp>
        <p:sp>
          <p:nvSpPr>
            <p:cNvPr id="6166" name="Text Box 30"/>
            <p:cNvSpPr txBox="1">
              <a:spLocks noChangeArrowheads="1"/>
            </p:cNvSpPr>
            <p:nvPr/>
          </p:nvSpPr>
          <p:spPr bwMode="auto">
            <a:xfrm>
              <a:off x="1927" y="1888"/>
              <a:ext cx="190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pPr>
              <a:r>
                <a:rPr lang="ru-RU" sz="2000" b="1" dirty="0">
                  <a:solidFill>
                    <a:schemeClr val="accent4">
                      <a:lumMod val="75000"/>
                    </a:schemeClr>
                  </a:solidFill>
                  <a:latin typeface="Arial" charset="0"/>
                </a:rPr>
                <a:t>ОСНОВНЫЕ                                       ГРУППЫ   НАРКОТИКОВ</a:t>
              </a:r>
            </a:p>
          </p:txBody>
        </p:sp>
      </p:grpSp>
      <p:grpSp>
        <p:nvGrpSpPr>
          <p:cNvPr id="4" name="Group 40"/>
          <p:cNvGrpSpPr>
            <a:grpSpLocks/>
          </p:cNvGrpSpPr>
          <p:nvPr/>
        </p:nvGrpSpPr>
        <p:grpSpPr bwMode="auto">
          <a:xfrm>
            <a:off x="6156325" y="2349500"/>
            <a:ext cx="2809875" cy="1833563"/>
            <a:chOff x="3833" y="1661"/>
            <a:chExt cx="1815" cy="1092"/>
          </a:xfrm>
        </p:grpSpPr>
        <p:sp>
          <p:nvSpPr>
            <p:cNvPr id="11295" name="AutoShape 31"/>
            <p:cNvSpPr>
              <a:spLocks noChangeArrowheads="1"/>
            </p:cNvSpPr>
            <p:nvPr/>
          </p:nvSpPr>
          <p:spPr bwMode="auto">
            <a:xfrm>
              <a:off x="3833" y="1661"/>
              <a:ext cx="1814" cy="998"/>
            </a:xfrm>
            <a:prstGeom prst="wedgeRoundRectCallout">
              <a:avLst>
                <a:gd name="adj1" fmla="val -78500"/>
                <a:gd name="adj2" fmla="val -22144"/>
                <a:gd name="adj3" fmla="val 16667"/>
              </a:avLst>
            </a:prstGeom>
            <a:gradFill rotWithShape="1">
              <a:gsLst>
                <a:gs pos="0">
                  <a:schemeClr val="accent2"/>
                </a:gs>
                <a:gs pos="50000">
                  <a:schemeClr val="tx2"/>
                </a:gs>
                <a:gs pos="100000">
                  <a:schemeClr val="accent2"/>
                </a:gs>
              </a:gsLst>
              <a:lin ang="0" scaled="1"/>
            </a:gradFill>
            <a:ln w="38100">
              <a:solidFill>
                <a:schemeClr val="hlink"/>
              </a:solidFill>
              <a:miter lim="800000"/>
              <a:headEnd/>
              <a:tailEnd/>
            </a:ln>
            <a:effectLst/>
          </p:spPr>
          <p:txBody>
            <a:bodyPr/>
            <a:lstStyle/>
            <a:p>
              <a:pPr algn="ctr">
                <a:defRPr/>
              </a:pPr>
              <a:endParaRPr lang="ru-RU" dirty="0"/>
            </a:p>
          </p:txBody>
        </p:sp>
        <p:sp>
          <p:nvSpPr>
            <p:cNvPr id="6164" name="Text Box 35"/>
            <p:cNvSpPr txBox="1">
              <a:spLocks noChangeArrowheads="1"/>
            </p:cNvSpPr>
            <p:nvPr/>
          </p:nvSpPr>
          <p:spPr bwMode="auto">
            <a:xfrm>
              <a:off x="3833" y="1661"/>
              <a:ext cx="1815"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ru-RU" b="1" i="1" u="sng" dirty="0">
                  <a:solidFill>
                    <a:srgbClr val="92D050"/>
                  </a:solidFill>
                  <a:latin typeface="Arial" charset="0"/>
                </a:rPr>
                <a:t>Опиаты </a:t>
              </a:r>
              <a:r>
                <a:rPr lang="ru-RU" sz="1600" b="1" dirty="0">
                  <a:solidFill>
                    <a:srgbClr val="000099"/>
                  </a:solidFill>
                  <a:latin typeface="Arial" charset="0"/>
                </a:rPr>
                <a:t>- вещества, выделяемые из мака и их производные: морфин и кодеин, из морфина синтетически получают героин.</a:t>
              </a:r>
              <a:br>
                <a:rPr lang="ru-RU" sz="1600" b="1" dirty="0">
                  <a:solidFill>
                    <a:srgbClr val="000099"/>
                  </a:solidFill>
                  <a:latin typeface="Arial" charset="0"/>
                </a:rPr>
              </a:br>
              <a:endParaRPr lang="ru-RU" sz="1600" b="1" dirty="0">
                <a:solidFill>
                  <a:srgbClr val="000099"/>
                </a:solidFill>
                <a:latin typeface="Arial" charset="0"/>
              </a:endParaRPr>
            </a:p>
          </p:txBody>
        </p:sp>
      </p:grpSp>
      <p:grpSp>
        <p:nvGrpSpPr>
          <p:cNvPr id="5" name="Group 60"/>
          <p:cNvGrpSpPr>
            <a:grpSpLocks/>
          </p:cNvGrpSpPr>
          <p:nvPr/>
        </p:nvGrpSpPr>
        <p:grpSpPr bwMode="auto">
          <a:xfrm>
            <a:off x="5292725" y="5300663"/>
            <a:ext cx="3600450" cy="1587500"/>
            <a:chOff x="3334" y="3339"/>
            <a:chExt cx="2268" cy="1000"/>
          </a:xfrm>
        </p:grpSpPr>
        <p:sp>
          <p:nvSpPr>
            <p:cNvPr id="11298" name="AutoShape 34"/>
            <p:cNvSpPr>
              <a:spLocks noChangeArrowheads="1"/>
            </p:cNvSpPr>
            <p:nvPr/>
          </p:nvSpPr>
          <p:spPr bwMode="auto">
            <a:xfrm>
              <a:off x="3334" y="3339"/>
              <a:ext cx="2268" cy="862"/>
            </a:xfrm>
            <a:prstGeom prst="wedgeRoundRectCallout">
              <a:avLst>
                <a:gd name="adj1" fmla="val -58157"/>
                <a:gd name="adj2" fmla="val -120648"/>
                <a:gd name="adj3" fmla="val 16667"/>
              </a:avLst>
            </a:prstGeom>
            <a:gradFill rotWithShape="1">
              <a:gsLst>
                <a:gs pos="0">
                  <a:schemeClr val="accent2"/>
                </a:gs>
                <a:gs pos="50000">
                  <a:schemeClr val="tx2"/>
                </a:gs>
                <a:gs pos="100000">
                  <a:schemeClr val="accent2"/>
                </a:gs>
              </a:gsLst>
              <a:lin ang="0" scaled="1"/>
            </a:gradFill>
            <a:ln w="38100">
              <a:solidFill>
                <a:schemeClr val="hlink"/>
              </a:solidFill>
              <a:miter lim="800000"/>
              <a:headEnd/>
              <a:tailEnd/>
            </a:ln>
            <a:effectLst/>
          </p:spPr>
          <p:txBody>
            <a:bodyPr/>
            <a:lstStyle/>
            <a:p>
              <a:pPr algn="ctr">
                <a:defRPr/>
              </a:pPr>
              <a:endParaRPr lang="ru-RU" dirty="0"/>
            </a:p>
          </p:txBody>
        </p:sp>
        <p:sp>
          <p:nvSpPr>
            <p:cNvPr id="6162" name="Text Box 36"/>
            <p:cNvSpPr txBox="1">
              <a:spLocks noChangeArrowheads="1"/>
            </p:cNvSpPr>
            <p:nvPr/>
          </p:nvSpPr>
          <p:spPr bwMode="auto">
            <a:xfrm>
              <a:off x="3379" y="3415"/>
              <a:ext cx="2223"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ru-RU" b="1" i="1" u="sng" dirty="0">
                  <a:solidFill>
                    <a:srgbClr val="92D050"/>
                  </a:solidFill>
                  <a:latin typeface="Arial" charset="0"/>
                </a:rPr>
                <a:t>Снотворные </a:t>
              </a:r>
              <a:r>
                <a:rPr lang="ru-RU" sz="1600" b="1" dirty="0">
                  <a:solidFill>
                    <a:srgbClr val="000099"/>
                  </a:solidFill>
                  <a:latin typeface="Arial" charset="0"/>
                </a:rPr>
                <a:t>- безобидные на         первый взгляд лекарства могут развивать привыкание,                                                                                                 как настоящие наркотики.</a:t>
              </a:r>
            </a:p>
            <a:p>
              <a:pPr eaLnBrk="1" hangingPunct="1">
                <a:spcBef>
                  <a:spcPct val="50000"/>
                </a:spcBef>
              </a:pPr>
              <a:endParaRPr lang="ru-RU" sz="1600" dirty="0">
                <a:solidFill>
                  <a:srgbClr val="000099"/>
                </a:solidFill>
                <a:latin typeface="Arial" charset="0"/>
              </a:endParaRPr>
            </a:p>
          </p:txBody>
        </p:sp>
      </p:grpSp>
      <p:grpSp>
        <p:nvGrpSpPr>
          <p:cNvPr id="6" name="Group 61"/>
          <p:cNvGrpSpPr>
            <a:grpSpLocks/>
          </p:cNvGrpSpPr>
          <p:nvPr/>
        </p:nvGrpSpPr>
        <p:grpSpPr bwMode="auto">
          <a:xfrm>
            <a:off x="250825" y="5157788"/>
            <a:ext cx="3759200" cy="1771650"/>
            <a:chOff x="158" y="3249"/>
            <a:chExt cx="2368" cy="1116"/>
          </a:xfrm>
        </p:grpSpPr>
        <p:sp>
          <p:nvSpPr>
            <p:cNvPr id="11297" name="AutoShape 33"/>
            <p:cNvSpPr>
              <a:spLocks noChangeArrowheads="1"/>
            </p:cNvSpPr>
            <p:nvPr/>
          </p:nvSpPr>
          <p:spPr bwMode="auto">
            <a:xfrm>
              <a:off x="158" y="3249"/>
              <a:ext cx="2359" cy="944"/>
            </a:xfrm>
            <a:prstGeom prst="wedgeRoundRectCallout">
              <a:avLst>
                <a:gd name="adj1" fmla="val 48727"/>
                <a:gd name="adj2" fmla="val -102227"/>
                <a:gd name="adj3" fmla="val 16667"/>
              </a:avLst>
            </a:prstGeom>
            <a:gradFill rotWithShape="1">
              <a:gsLst>
                <a:gs pos="0">
                  <a:schemeClr val="accent2"/>
                </a:gs>
                <a:gs pos="50000">
                  <a:schemeClr val="tx2"/>
                </a:gs>
                <a:gs pos="100000">
                  <a:schemeClr val="accent2"/>
                </a:gs>
              </a:gsLst>
              <a:lin ang="0" scaled="1"/>
            </a:gradFill>
            <a:ln w="38100">
              <a:solidFill>
                <a:schemeClr val="hlink"/>
              </a:solidFill>
              <a:miter lim="800000"/>
              <a:headEnd/>
              <a:tailEnd/>
            </a:ln>
            <a:effectLst/>
          </p:spPr>
          <p:txBody>
            <a:bodyPr/>
            <a:lstStyle/>
            <a:p>
              <a:pPr algn="ctr">
                <a:defRPr/>
              </a:pPr>
              <a:endParaRPr lang="ru-RU" dirty="0"/>
            </a:p>
          </p:txBody>
        </p:sp>
        <p:sp>
          <p:nvSpPr>
            <p:cNvPr id="6160" name="Text Box 37"/>
            <p:cNvSpPr txBox="1">
              <a:spLocks noChangeArrowheads="1"/>
            </p:cNvSpPr>
            <p:nvPr/>
          </p:nvSpPr>
          <p:spPr bwMode="auto">
            <a:xfrm>
              <a:off x="167" y="3287"/>
              <a:ext cx="235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ru-RU" b="1" i="1" u="sng" dirty="0">
                  <a:solidFill>
                    <a:srgbClr val="92D050"/>
                  </a:solidFill>
                  <a:latin typeface="Arial" charset="0"/>
                </a:rPr>
                <a:t>Ингалянты</a:t>
              </a:r>
              <a:r>
                <a:rPr lang="ru-RU" sz="1600" b="1" dirty="0">
                  <a:solidFill>
                    <a:srgbClr val="000099"/>
                  </a:solidFill>
                  <a:latin typeface="Times New Roman" pitchFamily="18" charset="0"/>
                </a:rPr>
                <a:t> </a:t>
              </a:r>
              <a:r>
                <a:rPr lang="ru-RU" sz="1600" b="1" dirty="0">
                  <a:solidFill>
                    <a:srgbClr val="000099"/>
                  </a:solidFill>
                  <a:latin typeface="Arial" charset="0"/>
                </a:rPr>
                <a:t>- вещества, которые вводят в организм через дыхательные пути. Это клей, бензин, ацетон и другие, токсические вещества. </a:t>
              </a:r>
            </a:p>
            <a:p>
              <a:pPr eaLnBrk="1" hangingPunct="1">
                <a:spcBef>
                  <a:spcPct val="50000"/>
                </a:spcBef>
              </a:pPr>
              <a:endParaRPr lang="ru-RU" sz="1600" dirty="0">
                <a:solidFill>
                  <a:srgbClr val="000099"/>
                </a:solidFill>
                <a:latin typeface="Arial" charset="0"/>
              </a:endParaRPr>
            </a:p>
          </p:txBody>
        </p:sp>
      </p:grpSp>
      <p:grpSp>
        <p:nvGrpSpPr>
          <p:cNvPr id="7" name="Group 64"/>
          <p:cNvGrpSpPr>
            <a:grpSpLocks/>
          </p:cNvGrpSpPr>
          <p:nvPr/>
        </p:nvGrpSpPr>
        <p:grpSpPr bwMode="auto">
          <a:xfrm>
            <a:off x="323850" y="2781300"/>
            <a:ext cx="2519363" cy="2089150"/>
            <a:chOff x="204" y="1752"/>
            <a:chExt cx="1587" cy="1316"/>
          </a:xfrm>
        </p:grpSpPr>
        <p:sp>
          <p:nvSpPr>
            <p:cNvPr id="11296" name="AutoShape 32"/>
            <p:cNvSpPr>
              <a:spLocks noChangeArrowheads="1"/>
            </p:cNvSpPr>
            <p:nvPr/>
          </p:nvSpPr>
          <p:spPr bwMode="auto">
            <a:xfrm>
              <a:off x="204" y="1752"/>
              <a:ext cx="1587" cy="1316"/>
            </a:xfrm>
            <a:prstGeom prst="wedgeRoundRectCallout">
              <a:avLst>
                <a:gd name="adj1" fmla="val 71676"/>
                <a:gd name="adj2" fmla="val -27356"/>
                <a:gd name="adj3" fmla="val 16667"/>
              </a:avLst>
            </a:prstGeom>
            <a:gradFill rotWithShape="1">
              <a:gsLst>
                <a:gs pos="0">
                  <a:schemeClr val="accent2"/>
                </a:gs>
                <a:gs pos="50000">
                  <a:schemeClr val="tx2"/>
                </a:gs>
                <a:gs pos="100000">
                  <a:schemeClr val="accent2"/>
                </a:gs>
              </a:gsLst>
              <a:lin ang="0" scaled="1"/>
            </a:gradFill>
            <a:ln w="38100">
              <a:solidFill>
                <a:schemeClr val="hlink"/>
              </a:solidFill>
              <a:miter lim="800000"/>
              <a:headEnd/>
              <a:tailEnd/>
            </a:ln>
            <a:effectLst/>
          </p:spPr>
          <p:txBody>
            <a:bodyPr/>
            <a:lstStyle/>
            <a:p>
              <a:pPr algn="ctr">
                <a:defRPr/>
              </a:pPr>
              <a:endParaRPr lang="ru-RU" dirty="0"/>
            </a:p>
          </p:txBody>
        </p:sp>
        <p:sp>
          <p:nvSpPr>
            <p:cNvPr id="6158" name="Text Box 38"/>
            <p:cNvSpPr txBox="1">
              <a:spLocks noChangeArrowheads="1"/>
            </p:cNvSpPr>
            <p:nvPr/>
          </p:nvSpPr>
          <p:spPr bwMode="auto">
            <a:xfrm>
              <a:off x="249" y="1797"/>
              <a:ext cx="15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pPr>
              <a:r>
                <a:rPr lang="ru-RU" b="1" i="1" u="sng" dirty="0">
                  <a:solidFill>
                    <a:srgbClr val="92D050"/>
                  </a:solidFill>
                  <a:latin typeface="Arial" charset="0"/>
                </a:rPr>
                <a:t>Галлюциногены </a:t>
              </a:r>
              <a:r>
                <a:rPr lang="ru-RU" sz="1600" b="1" dirty="0">
                  <a:solidFill>
                    <a:srgbClr val="000099"/>
                  </a:solidFill>
                  <a:latin typeface="Arial" charset="0"/>
                </a:rPr>
                <a:t>- вещества, способные вызывать глубокие изменения психики, что ведет к галлюцинациям.</a:t>
              </a:r>
            </a:p>
          </p:txBody>
        </p:sp>
      </p:grpSp>
      <p:pic>
        <p:nvPicPr>
          <p:cNvPr id="11318" name="Picture 54" descr="8"/>
          <p:cNvPicPr>
            <a:picLocks noGrp="1" noChangeAspect="1" noChangeArrowheads="1"/>
          </p:cNvPicPr>
          <p:nvPr>
            <p:ph sz="quarter" idx="4"/>
          </p:nvPr>
        </p:nvPicPr>
        <p:blipFill>
          <a:blip r:embed="rId4">
            <a:lum contrast="24000"/>
            <a:extLst>
              <a:ext uri="{28A0092B-C50C-407E-A947-70E740481C1C}">
                <a14:useLocalDpi xmlns:a14="http://schemas.microsoft.com/office/drawing/2010/main" val="0"/>
              </a:ext>
            </a:extLst>
          </a:blip>
          <a:srcRect/>
          <a:stretch>
            <a:fillRect/>
          </a:stretch>
        </p:blipFill>
        <p:spPr>
          <a:xfrm>
            <a:off x="7235825" y="1341438"/>
            <a:ext cx="1511300" cy="852487"/>
          </a:xfrm>
          <a:noFill/>
          <a:extLst>
            <a:ext uri="{909E8E84-426E-40DD-AFC4-6F175D3DCCD1}">
              <a14:hiddenFill xmlns:a14="http://schemas.microsoft.com/office/drawing/2010/main">
                <a:solidFill>
                  <a:srgbClr val="FFFFFF"/>
                </a:solidFill>
              </a14:hiddenFill>
            </a:ext>
          </a:extLst>
        </p:spPr>
      </p:pic>
      <p:pic>
        <p:nvPicPr>
          <p:cNvPr id="11320" name="Picture 56" descr="28"/>
          <p:cNvPicPr>
            <a:picLocks noChangeAspect="1" noChangeArrowheads="1"/>
          </p:cNvPicPr>
          <p:nvPr/>
        </p:nvPicPr>
        <p:blipFill>
          <a:blip r:embed="rId5">
            <a:lum contrast="16000"/>
            <a:extLst>
              <a:ext uri="{28A0092B-C50C-407E-A947-70E740481C1C}">
                <a14:useLocalDpi xmlns:a14="http://schemas.microsoft.com/office/drawing/2010/main" val="0"/>
              </a:ext>
            </a:extLst>
          </a:blip>
          <a:srcRect/>
          <a:stretch>
            <a:fillRect/>
          </a:stretch>
        </p:blipFill>
        <p:spPr bwMode="auto">
          <a:xfrm>
            <a:off x="3779912" y="1268413"/>
            <a:ext cx="1272075" cy="87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312" name="Object 48"/>
          <p:cNvGraphicFramePr>
            <a:graphicFrameLocks noGrp="1" noChangeAspect="1"/>
          </p:cNvGraphicFramePr>
          <p:nvPr>
            <p:ph sz="quarter" idx="1"/>
          </p:nvPr>
        </p:nvGraphicFramePr>
        <p:xfrm>
          <a:off x="7019925" y="4221163"/>
          <a:ext cx="1800225" cy="942975"/>
        </p:xfrm>
        <a:graphic>
          <a:graphicData uri="http://schemas.openxmlformats.org/presentationml/2006/ole">
            <mc:AlternateContent xmlns:mc="http://schemas.openxmlformats.org/markup-compatibility/2006">
              <mc:Choice xmlns:v="urn:schemas-microsoft-com:vml" Requires="v">
                <p:oleObj spid="_x0000_s1031" name="Точечный рисунок" r:id="rId6" imgW="6542857" imgH="3428571" progId="Paint.Picture">
                  <p:embed/>
                </p:oleObj>
              </mc:Choice>
              <mc:Fallback>
                <p:oleObj name="Точечный рисунок" r:id="rId6" imgW="6542857" imgH="3428571" progId="Paint.Picture">
                  <p:embed/>
                  <p:pic>
                    <p:nvPicPr>
                      <p:cNvPr id="0" name=""/>
                      <p:cNvPicPr>
                        <a:picLocks noChangeAspect="1" noChangeArrowheads="1"/>
                      </p:cNvPicPr>
                      <p:nvPr/>
                    </p:nvPicPr>
                    <p:blipFill>
                      <a:blip r:embed="rId7">
                        <a:lum bright="-16000" contrast="26000"/>
                        <a:extLst>
                          <a:ext uri="{28A0092B-C50C-407E-A947-70E740481C1C}">
                            <a14:useLocalDpi xmlns:a14="http://schemas.microsoft.com/office/drawing/2010/main" val="0"/>
                          </a:ext>
                        </a:extLst>
                      </a:blip>
                      <a:srcRect/>
                      <a:stretch>
                        <a:fillRect/>
                      </a:stretch>
                    </p:blipFill>
                    <p:spPr bwMode="auto">
                      <a:xfrm>
                        <a:off x="7019925" y="4221163"/>
                        <a:ext cx="18002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Скругленная прямоугольная выноска 8"/>
          <p:cNvSpPr/>
          <p:nvPr/>
        </p:nvSpPr>
        <p:spPr>
          <a:xfrm>
            <a:off x="674688" y="1555750"/>
            <a:ext cx="3105224" cy="577106"/>
          </a:xfrm>
          <a:prstGeom prst="wedgeRoundRectCallout">
            <a:avLst>
              <a:gd name="adj1" fmla="val 48157"/>
              <a:gd name="adj2" fmla="val 148513"/>
              <a:gd name="adj3" fmla="val 16667"/>
            </a:avLst>
          </a:prstGeom>
          <a:ln w="57150">
            <a:solidFill>
              <a:srgbClr val="00B0F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ru-RU" b="1" i="1" u="sng" dirty="0" smtClean="0">
                <a:solidFill>
                  <a:srgbClr val="92D050"/>
                </a:solidFill>
              </a:rPr>
              <a:t>Производные конопли</a:t>
            </a:r>
            <a:endParaRPr lang="ru-RU" b="1" i="1" u="sng" dirty="0">
              <a:solidFill>
                <a:srgbClr val="92D050"/>
              </a:solidFill>
            </a:endParaRPr>
          </a:p>
        </p:txBody>
      </p:sp>
    </p:spTree>
    <p:extLst>
      <p:ext uri="{BB962C8B-B14F-4D97-AF65-F5344CB8AC3E}">
        <p14:creationId xmlns:p14="http://schemas.microsoft.com/office/powerpoint/2010/main" val="3583479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2000"/>
                                        <p:tgtEl>
                                          <p:spTgt spid="7"/>
                                        </p:tgtEl>
                                      </p:cBhvr>
                                    </p:animEffect>
                                  </p:childTnLst>
                                </p:cTn>
                              </p:par>
                              <p:par>
                                <p:cTn id="18" presetID="16" presetClass="entr" presetSubtype="37" fill="hold" nodeType="withEffect">
                                  <p:stCondLst>
                                    <p:cond delay="0"/>
                                  </p:stCondLst>
                                  <p:childTnLst>
                                    <p:set>
                                      <p:cBhvr>
                                        <p:cTn id="19" dur="1" fill="hold">
                                          <p:stCondLst>
                                            <p:cond delay="0"/>
                                          </p:stCondLst>
                                        </p:cTn>
                                        <p:tgtEl>
                                          <p:spTgt spid="11320"/>
                                        </p:tgtEl>
                                        <p:attrNameLst>
                                          <p:attrName>style.visibility</p:attrName>
                                        </p:attrNameLst>
                                      </p:cBhvr>
                                      <p:to>
                                        <p:strVal val="visible"/>
                                      </p:to>
                                    </p:set>
                                    <p:animEffect transition="in" filter="barn(outVertical)">
                                      <p:cBhvr>
                                        <p:cTn id="20" dur="500"/>
                                        <p:tgtEl>
                                          <p:spTgt spid="113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out)">
                                      <p:cBhvr>
                                        <p:cTn id="25" dur="1000"/>
                                        <p:tgtEl>
                                          <p:spTgt spid="6"/>
                                        </p:tgtEl>
                                      </p:cBhvr>
                                    </p:animEffect>
                                  </p:childTnLst>
                                </p:cTn>
                              </p:par>
                              <p:par>
                                <p:cTn id="26" presetID="16" presetClass="entr" presetSubtype="37" fill="hold" nodeType="withEffect">
                                  <p:stCondLst>
                                    <p:cond delay="0"/>
                                  </p:stCondLst>
                                  <p:childTnLst>
                                    <p:set>
                                      <p:cBhvr>
                                        <p:cTn id="27" dur="1" fill="hold">
                                          <p:stCondLst>
                                            <p:cond delay="0"/>
                                          </p:stCondLst>
                                        </p:cTn>
                                        <p:tgtEl>
                                          <p:spTgt spid="11316"/>
                                        </p:tgtEl>
                                        <p:attrNameLst>
                                          <p:attrName>style.visibility</p:attrName>
                                        </p:attrNameLst>
                                      </p:cBhvr>
                                      <p:to>
                                        <p:strVal val="visible"/>
                                      </p:to>
                                    </p:set>
                                    <p:animEffect transition="in" filter="barn(outVertical)">
                                      <p:cBhvr>
                                        <p:cTn id="28" dur="1000"/>
                                        <p:tgtEl>
                                          <p:spTgt spid="113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out)">
                                      <p:cBhvr>
                                        <p:cTn id="33" dur="2000"/>
                                        <p:tgtEl>
                                          <p:spTgt spid="4"/>
                                        </p:tgtEl>
                                      </p:cBhvr>
                                    </p:animEffect>
                                  </p:childTnLst>
                                </p:cTn>
                              </p:par>
                              <p:par>
                                <p:cTn id="34" presetID="16" presetClass="entr" presetSubtype="37" fill="hold" nodeType="withEffect">
                                  <p:stCondLst>
                                    <p:cond delay="0"/>
                                  </p:stCondLst>
                                  <p:childTnLst>
                                    <p:set>
                                      <p:cBhvr>
                                        <p:cTn id="35" dur="1" fill="hold">
                                          <p:stCondLst>
                                            <p:cond delay="0"/>
                                          </p:stCondLst>
                                        </p:cTn>
                                        <p:tgtEl>
                                          <p:spTgt spid="11318"/>
                                        </p:tgtEl>
                                        <p:attrNameLst>
                                          <p:attrName>style.visibility</p:attrName>
                                        </p:attrNameLst>
                                      </p:cBhvr>
                                      <p:to>
                                        <p:strVal val="visible"/>
                                      </p:to>
                                    </p:set>
                                    <p:animEffect transition="in" filter="barn(outVertical)">
                                      <p:cBhvr>
                                        <p:cTn id="36" dur="1000"/>
                                        <p:tgtEl>
                                          <p:spTgt spid="113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ox(out)">
                                      <p:cBhvr>
                                        <p:cTn id="41" dur="1000"/>
                                        <p:tgtEl>
                                          <p:spTgt spid="5"/>
                                        </p:tgtEl>
                                      </p:cBhvr>
                                    </p:animEffect>
                                  </p:childTnLst>
                                </p:cTn>
                              </p:par>
                              <p:par>
                                <p:cTn id="42" presetID="16" presetClass="entr" presetSubtype="37" fill="hold" nodeType="withEffect">
                                  <p:stCondLst>
                                    <p:cond delay="0"/>
                                  </p:stCondLst>
                                  <p:childTnLst>
                                    <p:set>
                                      <p:cBhvr>
                                        <p:cTn id="43" dur="1" fill="hold">
                                          <p:stCondLst>
                                            <p:cond delay="0"/>
                                          </p:stCondLst>
                                        </p:cTn>
                                        <p:tgtEl>
                                          <p:spTgt spid="11312"/>
                                        </p:tgtEl>
                                        <p:attrNameLst>
                                          <p:attrName>style.visibility</p:attrName>
                                        </p:attrNameLst>
                                      </p:cBhvr>
                                      <p:to>
                                        <p:strVal val="visible"/>
                                      </p:to>
                                    </p:set>
                                    <p:animEffect transition="in" filter="barn(outVertical)">
                                      <p:cBhvr>
                                        <p:cTn id="44" dur="10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315200" cy="876173"/>
          </a:xfrm>
        </p:spPr>
        <p:txBody>
          <a:bodyPr>
            <a:normAutofit fontScale="90000"/>
          </a:bodyPr>
          <a:lstStyle/>
          <a:p>
            <a:pPr lvl="1" algn="ctr" rtl="0">
              <a:spcBef>
                <a:spcPct val="0"/>
              </a:spcBef>
            </a:pPr>
            <a:r>
              <a:rPr lang="uk-UA" sz="2800" b="1" dirty="0">
                <a:solidFill>
                  <a:srgbClr val="92D050"/>
                </a:solidFill>
                <a:latin typeface="Times New Roman" pitchFamily="18" charset="0"/>
                <a:cs typeface="Times New Roman" pitchFamily="18" charset="0"/>
              </a:rPr>
              <a:t>Основные первые признаки развивающейся наркозависимости</a:t>
            </a:r>
            <a:r>
              <a:rPr lang="uk-UA" sz="2800" b="1" dirty="0" smtClean="0">
                <a:solidFill>
                  <a:srgbClr val="92D050"/>
                </a:solidFill>
                <a:latin typeface="Times New Roman" pitchFamily="18" charset="0"/>
                <a:cs typeface="Times New Roman" pitchFamily="18" charset="0"/>
              </a:rPr>
              <a:t>:</a:t>
            </a:r>
            <a:endParaRPr lang="ru-RU" sz="2800" dirty="0">
              <a:solidFill>
                <a:srgbClr val="92D050"/>
              </a:solidFill>
              <a:latin typeface="Times New Roman" pitchFamily="18" charset="0"/>
              <a:cs typeface="Times New Roman" pitchFamily="18" charset="0"/>
            </a:endParaRPr>
          </a:p>
        </p:txBody>
      </p:sp>
      <p:sp>
        <p:nvSpPr>
          <p:cNvPr id="3" name="Объект 2"/>
          <p:cNvSpPr>
            <a:spLocks noGrp="1"/>
          </p:cNvSpPr>
          <p:nvPr>
            <p:ph idx="1"/>
          </p:nvPr>
        </p:nvSpPr>
        <p:spPr>
          <a:xfrm>
            <a:off x="179512" y="1196753"/>
            <a:ext cx="8856984" cy="5544616"/>
          </a:xfrm>
        </p:spPr>
        <p:txBody>
          <a:bodyPr>
            <a:normAutofit fontScale="77500" lnSpcReduction="20000"/>
          </a:bodyPr>
          <a:lstStyle/>
          <a:p>
            <a:pPr marL="45720" indent="0">
              <a:buNone/>
            </a:pPr>
            <a:r>
              <a:rPr lang="uk-UA" b="1" dirty="0"/>
              <a:t> </a:t>
            </a:r>
            <a:endParaRPr lang="ru-RU" sz="1800" dirty="0"/>
          </a:p>
          <a:p>
            <a:pPr lvl="0" algn="just"/>
            <a:r>
              <a:rPr lang="uk-UA" sz="2400" dirty="0">
                <a:solidFill>
                  <a:srgbClr val="FFFF00"/>
                </a:solidFill>
                <a:latin typeface="Times New Roman" pitchFamily="18" charset="0"/>
                <a:cs typeface="Times New Roman" pitchFamily="18" charset="0"/>
              </a:rPr>
              <a:t>Изменение речи: </a:t>
            </a:r>
            <a:r>
              <a:rPr lang="uk-UA" sz="2400" dirty="0">
                <a:latin typeface="Times New Roman" pitchFamily="18" charset="0"/>
                <a:cs typeface="Times New Roman" pitchFamily="18" charset="0"/>
              </a:rPr>
              <a:t>нечеткость, невнятность речи, замедленность, ускорение или подчеркнутая выразительность;</a:t>
            </a:r>
            <a:endParaRPr lang="ru-RU" sz="2400" dirty="0">
              <a:latin typeface="Times New Roman" pitchFamily="18" charset="0"/>
              <a:cs typeface="Times New Roman" pitchFamily="18" charset="0"/>
            </a:endParaRPr>
          </a:p>
          <a:p>
            <a:pPr lvl="0" algn="just"/>
            <a:r>
              <a:rPr lang="uk-UA" sz="2400" dirty="0">
                <a:solidFill>
                  <a:srgbClr val="FFFF00"/>
                </a:solidFill>
                <a:latin typeface="Times New Roman" pitchFamily="18" charset="0"/>
                <a:cs typeface="Times New Roman" pitchFamily="18" charset="0"/>
              </a:rPr>
              <a:t>Изменение слюноотделения: </a:t>
            </a:r>
            <a:r>
              <a:rPr lang="uk-UA" sz="2400" dirty="0">
                <a:latin typeface="Times New Roman" pitchFamily="18" charset="0"/>
                <a:cs typeface="Times New Roman" pitchFamily="18" charset="0"/>
              </a:rPr>
              <a:t>осиплость голоса, сухость губ, сухость во рту или повышенное слюноотделение;</a:t>
            </a:r>
            <a:endParaRPr lang="ru-RU" sz="2400" dirty="0">
              <a:latin typeface="Times New Roman" pitchFamily="18" charset="0"/>
              <a:cs typeface="Times New Roman" pitchFamily="18" charset="0"/>
            </a:endParaRPr>
          </a:p>
          <a:p>
            <a:pPr lvl="0" algn="just"/>
            <a:r>
              <a:rPr lang="uk-UA" sz="2400" dirty="0">
                <a:latin typeface="Times New Roman" pitchFamily="18" charset="0"/>
                <a:cs typeface="Times New Roman" pitchFamily="18" charset="0"/>
              </a:rPr>
              <a:t>Сильно расширенные или сильно суженные зрачки, которые не реагируют на свет;</a:t>
            </a:r>
            <a:endParaRPr lang="ru-RU" sz="2400" dirty="0">
              <a:latin typeface="Times New Roman" pitchFamily="18" charset="0"/>
              <a:cs typeface="Times New Roman" pitchFamily="18" charset="0"/>
            </a:endParaRPr>
          </a:p>
          <a:p>
            <a:pPr lvl="0" algn="just"/>
            <a:r>
              <a:rPr lang="uk-UA" sz="2400" dirty="0">
                <a:latin typeface="Times New Roman" pitchFamily="18" charset="0"/>
                <a:cs typeface="Times New Roman" pitchFamily="18" charset="0"/>
              </a:rPr>
              <a:t>Блеск глаз;</a:t>
            </a:r>
            <a:endParaRPr lang="ru-RU" sz="2400" dirty="0">
              <a:latin typeface="Times New Roman" pitchFamily="18" charset="0"/>
              <a:cs typeface="Times New Roman" pitchFamily="18" charset="0"/>
            </a:endParaRPr>
          </a:p>
          <a:p>
            <a:pPr lvl="0" algn="just"/>
            <a:r>
              <a:rPr lang="uk-UA" sz="2400" dirty="0">
                <a:latin typeface="Times New Roman" pitchFamily="18" charset="0"/>
                <a:cs typeface="Times New Roman" pitchFamily="18" charset="0"/>
              </a:rPr>
              <a:t>Изменение цвета кожи: покраснение верхней части тела и лица или же наоборот – излишняя бледность;</a:t>
            </a:r>
            <a:endParaRPr lang="ru-RU" sz="2400" dirty="0">
              <a:latin typeface="Times New Roman" pitchFamily="18" charset="0"/>
              <a:cs typeface="Times New Roman" pitchFamily="18" charset="0"/>
            </a:endParaRPr>
          </a:p>
          <a:p>
            <a:pPr lvl="0" algn="just"/>
            <a:r>
              <a:rPr lang="uk-UA" sz="2400" dirty="0">
                <a:solidFill>
                  <a:srgbClr val="FFFF00"/>
                </a:solidFill>
                <a:latin typeface="Times New Roman" pitchFamily="18" charset="0"/>
                <a:cs typeface="Times New Roman" pitchFamily="18" charset="0"/>
              </a:rPr>
              <a:t>Изменение координации движений: </a:t>
            </a:r>
            <a:r>
              <a:rPr lang="uk-UA" sz="2400" dirty="0">
                <a:latin typeface="Times New Roman" pitchFamily="18" charset="0"/>
                <a:cs typeface="Times New Roman" pitchFamily="18" charset="0"/>
              </a:rPr>
              <a:t>нарушенный подчерк, покачивание в положении сидя туловища, неустойчивость при ходьбе, плавность движений или скорость;</a:t>
            </a:r>
            <a:endParaRPr lang="ru-RU" sz="2400" dirty="0">
              <a:latin typeface="Times New Roman" pitchFamily="18" charset="0"/>
              <a:cs typeface="Times New Roman" pitchFamily="18" charset="0"/>
            </a:endParaRPr>
          </a:p>
          <a:p>
            <a:pPr lvl="0" algn="just"/>
            <a:r>
              <a:rPr lang="uk-UA" sz="2400" dirty="0">
                <a:solidFill>
                  <a:srgbClr val="FFFF00"/>
                </a:solidFill>
                <a:latin typeface="Times New Roman" pitchFamily="18" charset="0"/>
                <a:cs typeface="Times New Roman" pitchFamily="18" charset="0"/>
              </a:rPr>
              <a:t>Изменение двигательной активности: </a:t>
            </a:r>
            <a:r>
              <a:rPr lang="uk-UA" sz="2400" dirty="0">
                <a:latin typeface="Times New Roman" pitchFamily="18" charset="0"/>
                <a:cs typeface="Times New Roman" pitchFamily="18" charset="0"/>
              </a:rPr>
              <a:t>стремление к покою, расслабленность, вялость, обездвиженность или неусидчивость, избыточность движений, повышенная жестикуляция;</a:t>
            </a:r>
            <a:endParaRPr lang="ru-RU" sz="2400" dirty="0">
              <a:latin typeface="Times New Roman" pitchFamily="18" charset="0"/>
              <a:cs typeface="Times New Roman" pitchFamily="18" charset="0"/>
            </a:endParaRPr>
          </a:p>
          <a:p>
            <a:pPr lvl="0" algn="just"/>
            <a:r>
              <a:rPr lang="uk-UA" sz="2400" dirty="0">
                <a:solidFill>
                  <a:srgbClr val="FFFF00"/>
                </a:solidFill>
                <a:latin typeface="Times New Roman" pitchFamily="18" charset="0"/>
                <a:cs typeface="Times New Roman" pitchFamily="18" charset="0"/>
              </a:rPr>
              <a:t>Изменение настроения: </a:t>
            </a:r>
            <a:r>
              <a:rPr lang="uk-UA" sz="2400" dirty="0">
                <a:latin typeface="Times New Roman" pitchFamily="18" charset="0"/>
                <a:cs typeface="Times New Roman" pitchFamily="18" charset="0"/>
              </a:rPr>
              <a:t>агрессия, злоба, болтливость, смешливость, беспричинное веселье;</a:t>
            </a:r>
            <a:endParaRPr lang="ru-RU" sz="2400" dirty="0">
              <a:latin typeface="Times New Roman" pitchFamily="18" charset="0"/>
              <a:cs typeface="Times New Roman" pitchFamily="18" charset="0"/>
            </a:endParaRPr>
          </a:p>
          <a:p>
            <a:pPr lvl="0" algn="just"/>
            <a:r>
              <a:rPr lang="uk-UA" sz="2400" dirty="0">
                <a:solidFill>
                  <a:srgbClr val="FFFF00"/>
                </a:solidFill>
                <a:latin typeface="Times New Roman" pitchFamily="18" charset="0"/>
                <a:cs typeface="Times New Roman" pitchFamily="18" charset="0"/>
              </a:rPr>
              <a:t>Изменение сознания: </a:t>
            </a:r>
            <a:r>
              <a:rPr lang="uk-UA" sz="2400" dirty="0">
                <a:latin typeface="Times New Roman" pitchFamily="18" charset="0"/>
                <a:cs typeface="Times New Roman" pitchFamily="18" charset="0"/>
              </a:rPr>
              <a:t>помрачение, искажение, сужение;</a:t>
            </a:r>
            <a:endParaRPr lang="ru-RU" sz="2400" dirty="0">
              <a:latin typeface="Times New Roman" pitchFamily="18" charset="0"/>
              <a:cs typeface="Times New Roman" pitchFamily="18" charset="0"/>
            </a:endParaRPr>
          </a:p>
          <a:p>
            <a:pPr lvl="0" algn="just"/>
            <a:r>
              <a:rPr lang="uk-UA" sz="2400" dirty="0">
                <a:latin typeface="Times New Roman" pitchFamily="18" charset="0"/>
                <a:cs typeface="Times New Roman" pitchFamily="18" charset="0"/>
              </a:rPr>
              <a:t>Внешний вид может напоминать алкогольное опьянение, но запаха спиртного от человека не будет.</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27533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315200" cy="588141"/>
          </a:xfrm>
        </p:spPr>
        <p:txBody>
          <a:bodyPr>
            <a:normAutofit fontScale="90000"/>
          </a:bodyPr>
          <a:lstStyle/>
          <a:p>
            <a:pPr algn="ctr"/>
            <a:r>
              <a:rPr lang="uk-UA" sz="3600" dirty="0">
                <a:solidFill>
                  <a:srgbClr val="92D050"/>
                </a:solidFill>
                <a:latin typeface="Times New Roman"/>
                <a:ea typeface="Times New Roman"/>
              </a:rPr>
              <a:t>Лечение наркотической зависимости </a:t>
            </a:r>
            <a:endParaRPr lang="ru-RU" dirty="0">
              <a:solidFill>
                <a:srgbClr val="92D050"/>
              </a:solidFill>
            </a:endParaRPr>
          </a:p>
        </p:txBody>
      </p:sp>
      <p:sp>
        <p:nvSpPr>
          <p:cNvPr id="3" name="Объект 2"/>
          <p:cNvSpPr>
            <a:spLocks noGrp="1"/>
          </p:cNvSpPr>
          <p:nvPr>
            <p:ph idx="1"/>
          </p:nvPr>
        </p:nvSpPr>
        <p:spPr>
          <a:xfrm>
            <a:off x="107504" y="1052737"/>
            <a:ext cx="8928992" cy="5616624"/>
          </a:xfrm>
        </p:spPr>
        <p:txBody>
          <a:bodyPr>
            <a:normAutofit/>
          </a:bodyPr>
          <a:lstStyle/>
          <a:p>
            <a:r>
              <a:rPr lang="uk-UA" dirty="0">
                <a:solidFill>
                  <a:schemeClr val="bg2">
                    <a:lumMod val="10000"/>
                    <a:lumOff val="90000"/>
                  </a:schemeClr>
                </a:solidFill>
                <a:latin typeface="Times New Roman" pitchFamily="18" charset="0"/>
                <a:ea typeface="Times New Roman"/>
                <a:cs typeface="Times New Roman" pitchFamily="18" charset="0"/>
              </a:rPr>
              <a:t>Основной принцип лечения больных </a:t>
            </a:r>
            <a:r>
              <a:rPr lang="uk-UA" dirty="0" smtClean="0">
                <a:solidFill>
                  <a:schemeClr val="bg2">
                    <a:lumMod val="10000"/>
                    <a:lumOff val="90000"/>
                  </a:schemeClr>
                </a:solidFill>
                <a:latin typeface="Times New Roman" pitchFamily="18" charset="0"/>
                <a:ea typeface="Times New Roman"/>
                <a:cs typeface="Times New Roman" pitchFamily="18" charset="0"/>
              </a:rPr>
              <a:t>наркоманией </a:t>
            </a:r>
            <a:r>
              <a:rPr lang="uk-UA" dirty="0">
                <a:solidFill>
                  <a:schemeClr val="bg2">
                    <a:lumMod val="10000"/>
                    <a:lumOff val="90000"/>
                  </a:schemeClr>
                </a:solidFill>
                <a:latin typeface="Times New Roman" pitchFamily="18" charset="0"/>
                <a:ea typeface="Times New Roman"/>
                <a:cs typeface="Times New Roman" pitchFamily="18" charset="0"/>
              </a:rPr>
              <a:t>– это помочь им полностью отказаться от употребления наркотика. </a:t>
            </a:r>
            <a:endParaRPr lang="uk-UA" dirty="0" smtClean="0">
              <a:solidFill>
                <a:schemeClr val="bg2">
                  <a:lumMod val="10000"/>
                  <a:lumOff val="90000"/>
                </a:schemeClr>
              </a:solidFill>
              <a:latin typeface="Times New Roman" pitchFamily="18" charset="0"/>
              <a:ea typeface="Times New Roman"/>
              <a:cs typeface="Times New Roman" pitchFamily="18" charset="0"/>
            </a:endParaRPr>
          </a:p>
          <a:p>
            <a:endParaRPr lang="uk-UA" dirty="0">
              <a:solidFill>
                <a:schemeClr val="bg2">
                  <a:lumMod val="10000"/>
                  <a:lumOff val="90000"/>
                </a:schemeClr>
              </a:solidFill>
              <a:latin typeface="Times New Roman" pitchFamily="18" charset="0"/>
              <a:cs typeface="Times New Roman" pitchFamily="18" charset="0"/>
            </a:endParaRPr>
          </a:p>
          <a:p>
            <a:r>
              <a:rPr lang="uk-UA" dirty="0">
                <a:latin typeface="Times New Roman" pitchFamily="18" charset="0"/>
                <a:cs typeface="Times New Roman" pitchFamily="18" charset="0"/>
              </a:rPr>
              <a:t>Лечение наркоманий – дело чрезвычайно трудное, требующее знаний, умения и времени. </a:t>
            </a:r>
            <a:endParaRPr lang="uk-UA" dirty="0" smtClean="0">
              <a:latin typeface="Times New Roman" pitchFamily="18" charset="0"/>
              <a:cs typeface="Times New Roman" pitchFamily="18" charset="0"/>
            </a:endParaRPr>
          </a:p>
          <a:p>
            <a:endParaRPr lang="uk-UA" dirty="0">
              <a:solidFill>
                <a:schemeClr val="bg2">
                  <a:lumMod val="10000"/>
                  <a:lumOff val="90000"/>
                </a:schemeClr>
              </a:solidFill>
              <a:latin typeface="Times New Roman" pitchFamily="18" charset="0"/>
              <a:cs typeface="Times New Roman" pitchFamily="18" charset="0"/>
            </a:endParaRPr>
          </a:p>
          <a:p>
            <a:r>
              <a:rPr lang="uk-UA" dirty="0">
                <a:solidFill>
                  <a:srgbClr val="FFFF00"/>
                </a:solidFill>
                <a:latin typeface="Times New Roman" pitchFamily="18" charset="0"/>
                <a:cs typeface="Times New Roman" pitchFamily="18" charset="0"/>
              </a:rPr>
              <a:t>Этап 1. </a:t>
            </a:r>
            <a:r>
              <a:rPr lang="uk-UA" dirty="0">
                <a:latin typeface="Times New Roman" pitchFamily="18" charset="0"/>
                <a:cs typeface="Times New Roman" pitchFamily="18" charset="0"/>
              </a:rPr>
              <a:t>Снятие абстинентного синдрома (ломки) с помощью медикаментов. Проводится такое лечение наркомании в стационаре, и направлено оно на устранение болезненных и неприятных симптомов физического и психического характера, возникающих после отказа от наркотиков.</a:t>
            </a:r>
            <a:endParaRPr lang="ru-RU" dirty="0">
              <a:latin typeface="Times New Roman" pitchFamily="18" charset="0"/>
              <a:cs typeface="Times New Roman" pitchFamily="18" charset="0"/>
            </a:endParaRPr>
          </a:p>
          <a:p>
            <a:r>
              <a:rPr lang="uk-UA" dirty="0">
                <a:solidFill>
                  <a:srgbClr val="FFFF00"/>
                </a:solidFill>
                <a:latin typeface="Times New Roman" pitchFamily="18" charset="0"/>
                <a:cs typeface="Times New Roman" pitchFamily="18" charset="0"/>
              </a:rPr>
              <a:t>Этап 2.</a:t>
            </a:r>
            <a:r>
              <a:rPr lang="uk-UA" dirty="0">
                <a:latin typeface="Times New Roman" pitchFamily="18" charset="0"/>
                <a:cs typeface="Times New Roman" pitchFamily="18" charset="0"/>
              </a:rPr>
              <a:t> Стационарное или амбулаторное лечение психической зависимости. Медикаментозное лечение наркотической зависимости и безмедикаментозная терапия проводятся в течение нескольких недель и даже месяцев. Их цель – снизить тягу пациента к наркотическим веществам на психическом уровне.</a:t>
            </a:r>
            <a:endParaRPr lang="ru-RU" dirty="0">
              <a:latin typeface="Times New Roman" pitchFamily="18" charset="0"/>
              <a:cs typeface="Times New Roman" pitchFamily="18" charset="0"/>
            </a:endParaRPr>
          </a:p>
          <a:p>
            <a:r>
              <a:rPr lang="uk-UA" dirty="0">
                <a:solidFill>
                  <a:srgbClr val="FFFF00"/>
                </a:solidFill>
                <a:latin typeface="Times New Roman" pitchFamily="18" charset="0"/>
                <a:cs typeface="Times New Roman" pitchFamily="18" charset="0"/>
              </a:rPr>
              <a:t>Этап 3.</a:t>
            </a:r>
            <a:r>
              <a:rPr lang="uk-UA" dirty="0">
                <a:latin typeface="Times New Roman" pitchFamily="18" charset="0"/>
                <a:cs typeface="Times New Roman" pitchFamily="18" charset="0"/>
              </a:rPr>
              <a:t> Ресоциализация бывшего наркомана с целью возвратить его к полноценной жизни в обществе и повысить самооценку.</a:t>
            </a:r>
            <a:endParaRPr lang="ru-RU" dirty="0">
              <a:latin typeface="Times New Roman" pitchFamily="18" charset="0"/>
              <a:cs typeface="Times New Roman" pitchFamily="18" charset="0"/>
            </a:endParaRPr>
          </a:p>
          <a:p>
            <a:endParaRPr lang="ru-RU" dirty="0">
              <a:solidFill>
                <a:schemeClr val="bg2">
                  <a:lumMod val="10000"/>
                  <a:lumOff val="9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4281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315200" cy="578033"/>
          </a:xfrm>
        </p:spPr>
        <p:txBody>
          <a:bodyPr>
            <a:normAutofit fontScale="90000"/>
          </a:bodyPr>
          <a:lstStyle/>
          <a:p>
            <a:pPr lvl="1" algn="ctr" rtl="0">
              <a:spcBef>
                <a:spcPct val="0"/>
              </a:spcBef>
            </a:pPr>
            <a:r>
              <a:rPr lang="uk-UA" sz="3200" b="1" dirty="0">
                <a:solidFill>
                  <a:srgbClr val="92D050"/>
                </a:solidFill>
                <a:latin typeface="Times New Roman" pitchFamily="18" charset="0"/>
                <a:cs typeface="Times New Roman" pitchFamily="18" charset="0"/>
              </a:rPr>
              <a:t>Профилактика </a:t>
            </a:r>
            <a:r>
              <a:rPr lang="uk-UA" sz="3200" b="1" dirty="0" smtClean="0">
                <a:solidFill>
                  <a:srgbClr val="92D050"/>
                </a:solidFill>
                <a:latin typeface="Times New Roman" pitchFamily="18" charset="0"/>
                <a:cs typeface="Times New Roman" pitchFamily="18" charset="0"/>
              </a:rPr>
              <a:t>наркомании</a:t>
            </a:r>
            <a:endParaRPr lang="ru-RU" sz="3200" dirty="0">
              <a:solidFill>
                <a:srgbClr val="92D050"/>
              </a:solidFill>
              <a:latin typeface="Times New Roman" pitchFamily="18" charset="0"/>
              <a:cs typeface="Times New Roman" pitchFamily="18" charset="0"/>
            </a:endParaRPr>
          </a:p>
        </p:txBody>
      </p:sp>
      <p:sp>
        <p:nvSpPr>
          <p:cNvPr id="3" name="Объект 2"/>
          <p:cNvSpPr>
            <a:spLocks noGrp="1"/>
          </p:cNvSpPr>
          <p:nvPr>
            <p:ph idx="1"/>
          </p:nvPr>
        </p:nvSpPr>
        <p:spPr>
          <a:xfrm>
            <a:off x="323528" y="1412776"/>
            <a:ext cx="8568952" cy="4680560"/>
          </a:xfrm>
        </p:spPr>
        <p:txBody>
          <a:bodyPr>
            <a:normAutofit lnSpcReduction="10000"/>
          </a:bodyPr>
          <a:lstStyle/>
          <a:p>
            <a:pPr marL="45720" indent="0">
              <a:buNone/>
            </a:pPr>
            <a:endParaRPr lang="ru-RU" sz="1800" dirty="0"/>
          </a:p>
          <a:p>
            <a:pPr marL="45720" indent="0" algn="just">
              <a:buNone/>
            </a:pPr>
            <a:r>
              <a:rPr lang="uk-UA" dirty="0"/>
              <a:t> </a:t>
            </a:r>
            <a:r>
              <a:rPr lang="uk-UA" dirty="0" smtClean="0"/>
              <a:t>	</a:t>
            </a:r>
            <a:r>
              <a:rPr lang="uk-UA" sz="2800" dirty="0" smtClean="0">
                <a:solidFill>
                  <a:srgbClr val="FFFF00"/>
                </a:solidFill>
                <a:latin typeface="Times New Roman" pitchFamily="18" charset="0"/>
                <a:cs typeface="Times New Roman" pitchFamily="18" charset="0"/>
              </a:rPr>
              <a:t>Профилактика </a:t>
            </a:r>
            <a:r>
              <a:rPr lang="uk-UA" sz="2800" dirty="0">
                <a:latin typeface="Times New Roman" pitchFamily="18" charset="0"/>
                <a:cs typeface="Times New Roman" pitchFamily="18" charset="0"/>
              </a:rPr>
              <a:t>(от греческого prophulaktikos - предохранительный) это совокупность мероприятий, направленных на охрану здоровья, предупреждение возникновения и распространения болезней человека, на улучшение физического развития населения, сохранение трудоспособности и обеспечение долголетия. </a:t>
            </a:r>
            <a:endParaRPr lang="ru-RU" sz="2800" dirty="0">
              <a:latin typeface="Times New Roman" pitchFamily="18" charset="0"/>
              <a:cs typeface="Times New Roman" pitchFamily="18" charset="0"/>
            </a:endParaRPr>
          </a:p>
          <a:p>
            <a:pPr marL="45720" indent="0" algn="just">
              <a:buNone/>
            </a:pPr>
            <a:r>
              <a:rPr lang="uk-UA" sz="2800" dirty="0" smtClean="0">
                <a:latin typeface="Times New Roman" pitchFamily="18" charset="0"/>
                <a:cs typeface="Times New Roman" pitchFamily="18" charset="0"/>
              </a:rPr>
              <a:t>	</a:t>
            </a:r>
            <a:r>
              <a:rPr lang="uk-UA" sz="2800" dirty="0" smtClean="0">
                <a:solidFill>
                  <a:srgbClr val="FFFF00"/>
                </a:solidFill>
                <a:latin typeface="Times New Roman" pitchFamily="18" charset="0"/>
                <a:cs typeface="Times New Roman" pitchFamily="18" charset="0"/>
              </a:rPr>
              <a:t>Профилактика </a:t>
            </a:r>
            <a:r>
              <a:rPr lang="uk-UA" sz="2800" dirty="0">
                <a:solidFill>
                  <a:srgbClr val="FFFF00"/>
                </a:solidFill>
                <a:latin typeface="Times New Roman" pitchFamily="18" charset="0"/>
                <a:cs typeface="Times New Roman" pitchFamily="18" charset="0"/>
              </a:rPr>
              <a:t>зависимости от наркотиков </a:t>
            </a:r>
            <a:r>
              <a:rPr lang="uk-UA" sz="2800" dirty="0">
                <a:latin typeface="Times New Roman" pitchFamily="18" charset="0"/>
                <a:cs typeface="Times New Roman" pitchFamily="18" charset="0"/>
              </a:rPr>
              <a:t>- одно из важнейших и эффективных направлений профилактики неинфекционной патологии. </a:t>
            </a:r>
            <a:endParaRPr lang="ru-RU" sz="2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61922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315200" cy="650041"/>
          </a:xfrm>
        </p:spPr>
        <p:txBody>
          <a:bodyPr>
            <a:normAutofit fontScale="90000"/>
          </a:bodyPr>
          <a:lstStyle/>
          <a:p>
            <a:pPr algn="ctr"/>
            <a:r>
              <a:rPr lang="uk-UA" dirty="0">
                <a:solidFill>
                  <a:srgbClr val="92D050"/>
                </a:solidFill>
                <a:latin typeface="Times New Roman" pitchFamily="18" charset="0"/>
                <a:cs typeface="Times New Roman" pitchFamily="18" charset="0"/>
              </a:rPr>
              <a:t>Профилактика наркомании</a:t>
            </a:r>
            <a:endParaRPr lang="ru-RU" dirty="0"/>
          </a:p>
        </p:txBody>
      </p:sp>
      <p:sp>
        <p:nvSpPr>
          <p:cNvPr id="3" name="Объект 2"/>
          <p:cNvSpPr>
            <a:spLocks noGrp="1"/>
          </p:cNvSpPr>
          <p:nvPr>
            <p:ph idx="1"/>
          </p:nvPr>
        </p:nvSpPr>
        <p:spPr>
          <a:xfrm>
            <a:off x="107504" y="1052737"/>
            <a:ext cx="8856984" cy="5688632"/>
          </a:xfrm>
        </p:spPr>
        <p:txBody>
          <a:bodyPr>
            <a:noAutofit/>
          </a:bodyPr>
          <a:lstStyle/>
          <a:p>
            <a:pPr algn="just"/>
            <a:r>
              <a:rPr lang="uk-UA" sz="2400" u="sng" dirty="0">
                <a:solidFill>
                  <a:srgbClr val="FFFF00"/>
                </a:solidFill>
                <a:latin typeface="Times New Roman" pitchFamily="18" charset="0"/>
                <a:cs typeface="Times New Roman" pitchFamily="18" charset="0"/>
              </a:rPr>
              <a:t>Первичная профилактика</a:t>
            </a:r>
            <a:r>
              <a:rPr lang="uk-UA" sz="2400" dirty="0">
                <a:solidFill>
                  <a:srgbClr val="FFFF00"/>
                </a:solidFill>
                <a:latin typeface="Times New Roman" pitchFamily="18" charset="0"/>
                <a:cs typeface="Times New Roman" pitchFamily="18" charset="0"/>
              </a:rPr>
              <a:t> </a:t>
            </a:r>
            <a:r>
              <a:rPr lang="uk-UA" sz="2400" dirty="0">
                <a:latin typeface="Times New Roman" pitchFamily="18" charset="0"/>
                <a:cs typeface="Times New Roman" pitchFamily="18" charset="0"/>
              </a:rPr>
              <a:t>- это система действий, направленная на формирование позитивных стрессоустойчевых форм поведения с одновременным изменением уже сформированных дезадаптивных, нарушенных форм поведения</a:t>
            </a:r>
            <a:r>
              <a:rPr lang="uk-UA"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Главная цель </a:t>
            </a:r>
            <a:r>
              <a:rPr lang="uk-UA" sz="2400" u="sng" dirty="0">
                <a:solidFill>
                  <a:srgbClr val="FFFF00"/>
                </a:solidFill>
                <a:latin typeface="Times New Roman" pitchFamily="18" charset="0"/>
                <a:cs typeface="Times New Roman" pitchFamily="18" charset="0"/>
              </a:rPr>
              <a:t>вторичной профилактики</a:t>
            </a:r>
            <a:r>
              <a:rPr lang="uk-UA" sz="2400" dirty="0">
                <a:solidFill>
                  <a:srgbClr val="FFFF00"/>
                </a:solidFill>
                <a:latin typeface="Times New Roman" pitchFamily="18" charset="0"/>
                <a:cs typeface="Times New Roman" pitchFamily="18" charset="0"/>
              </a:rPr>
              <a:t> </a:t>
            </a:r>
            <a:r>
              <a:rPr lang="uk-UA" sz="2400" dirty="0">
                <a:latin typeface="Times New Roman" pitchFamily="18" charset="0"/>
                <a:cs typeface="Times New Roman" pitchFamily="18" charset="0"/>
              </a:rPr>
              <a:t>- изменение дезадаптивных и псевдоадаптивных моделей поведения риска на более адаптивную модель здорового поведения. </a:t>
            </a:r>
            <a:endParaRPr lang="uk-UA"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uk-UA" sz="2400" u="sng" dirty="0">
                <a:solidFill>
                  <a:srgbClr val="FFFF00"/>
                </a:solidFill>
                <a:latin typeface="Times New Roman" pitchFamily="18" charset="0"/>
                <a:cs typeface="Times New Roman" pitchFamily="18" charset="0"/>
              </a:rPr>
              <a:t>Третичная профилактика</a:t>
            </a:r>
            <a:r>
              <a:rPr lang="uk-UA" sz="2400" dirty="0">
                <a:solidFill>
                  <a:srgbClr val="FFFF00"/>
                </a:solidFill>
                <a:latin typeface="Times New Roman" pitchFamily="18" charset="0"/>
                <a:cs typeface="Times New Roman" pitchFamily="18" charset="0"/>
              </a:rPr>
              <a:t> </a:t>
            </a:r>
            <a:r>
              <a:rPr lang="uk-UA" sz="2400" dirty="0">
                <a:latin typeface="Times New Roman" pitchFamily="18" charset="0"/>
                <a:cs typeface="Times New Roman" pitchFamily="18" charset="0"/>
              </a:rPr>
              <a:t>наркомании направлена на восстановление личности и ее эффективного функционирования в социальной среде после соответствующего лечения, уменьшение вероятности рецидива заболевания.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8006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315200" cy="1154097"/>
          </a:xfrm>
        </p:spPr>
        <p:txBody>
          <a:bodyPr>
            <a:normAutofit/>
          </a:bodyPr>
          <a:lstStyle/>
          <a:p>
            <a:pPr algn="ctr"/>
            <a:r>
              <a:rPr lang="ru-RU" sz="5400" dirty="0" smtClean="0">
                <a:solidFill>
                  <a:srgbClr val="92D050"/>
                </a:solidFill>
                <a:latin typeface="Times New Roman" pitchFamily="18" charset="0"/>
                <a:cs typeface="Times New Roman" pitchFamily="18" charset="0"/>
              </a:rPr>
              <a:t>Токсикомания</a:t>
            </a:r>
            <a:r>
              <a:rPr lang="ru-RU" sz="5400" dirty="0" smtClean="0"/>
              <a:t> </a:t>
            </a:r>
            <a:endParaRPr lang="ru-RU" sz="5400" dirty="0"/>
          </a:p>
        </p:txBody>
      </p:sp>
      <p:pic>
        <p:nvPicPr>
          <p:cNvPr id="4" name="Объект 3" descr="07F73A73-FF5A-4D1D-90AB-0566DC100C4C_mw800_s.jpg"/>
          <p:cNvPicPr>
            <a:picLocks noGrp="1" noChangeAspect="1"/>
          </p:cNvPicPr>
          <p:nvPr>
            <p:ph idx="1"/>
          </p:nvPr>
        </p:nvPicPr>
        <p:blipFill>
          <a:blip r:embed="rId2" cstate="print"/>
          <a:stretch>
            <a:fillRect/>
          </a:stretch>
        </p:blipFill>
        <p:spPr>
          <a:xfrm>
            <a:off x="539552" y="2060848"/>
            <a:ext cx="8496944" cy="4553105"/>
          </a:xfrm>
          <a:prstGeom prst="rect">
            <a:avLst/>
          </a:prstGeom>
          <a:ln>
            <a:noFill/>
          </a:ln>
          <a:effectLst>
            <a:softEdge rad="112500"/>
          </a:effectLst>
        </p:spPr>
      </p:pic>
    </p:spTree>
    <p:extLst>
      <p:ext uri="{BB962C8B-B14F-4D97-AF65-F5344CB8AC3E}">
        <p14:creationId xmlns:p14="http://schemas.microsoft.com/office/powerpoint/2010/main" val="4274685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12776"/>
            <a:ext cx="8496944" cy="3539527"/>
          </a:xfrm>
        </p:spPr>
        <p:txBody>
          <a:bodyPr>
            <a:normAutofit lnSpcReduction="10000"/>
          </a:bodyPr>
          <a:lstStyle/>
          <a:p>
            <a:pPr marL="45720" indent="0" algn="just">
              <a:buNone/>
            </a:pPr>
            <a:r>
              <a:rPr lang="ru-RU" sz="3600" dirty="0">
                <a:solidFill>
                  <a:srgbClr val="92D050"/>
                </a:solidFill>
                <a:latin typeface="Times New Roman" pitchFamily="18" charset="0"/>
                <a:cs typeface="Times New Roman" pitchFamily="18" charset="0"/>
              </a:rPr>
              <a:t>Токсикомания</a:t>
            </a:r>
            <a:r>
              <a:rPr lang="ru-RU" sz="3200" dirty="0">
                <a:solidFill>
                  <a:schemeClr val="bg2">
                    <a:lumMod val="10000"/>
                    <a:lumOff val="90000"/>
                  </a:schemeClr>
                </a:solidFill>
                <a:latin typeface="Times New Roman" pitchFamily="18" charset="0"/>
                <a:cs typeface="Times New Roman" pitchFamily="18" charset="0"/>
              </a:rPr>
              <a:t> (греч. токсикос — служащий для смазывания стрел, то есть ядовитый и маниа — сумасшествие, безумие) — заболевание, вызванное хроническим употреблением психоактивных веществ, не рассматриваемых в качестве наркотиков, химических и растительных веществ.</a:t>
            </a:r>
          </a:p>
          <a:p>
            <a:endParaRPr lang="ru-RU" dirty="0"/>
          </a:p>
        </p:txBody>
      </p:sp>
    </p:spTree>
    <p:extLst>
      <p:ext uri="{BB962C8B-B14F-4D97-AF65-F5344CB8AC3E}">
        <p14:creationId xmlns:p14="http://schemas.microsoft.com/office/powerpoint/2010/main" val="463164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315200" cy="1514137"/>
          </a:xfrm>
        </p:spPr>
        <p:txBody>
          <a:bodyPr>
            <a:normAutofit fontScale="90000"/>
          </a:bodyPr>
          <a:lstStyle/>
          <a:p>
            <a:pPr algn="ctr"/>
            <a:r>
              <a:rPr lang="en-US" dirty="0"/>
              <a:t>     </a:t>
            </a:r>
            <a:r>
              <a:rPr lang="uk-UA" sz="3600" dirty="0">
                <a:solidFill>
                  <a:srgbClr val="92D050"/>
                </a:solidFill>
                <a:latin typeface="Times New Roman" pitchFamily="18" charset="0"/>
                <a:cs typeface="Times New Roman" pitchFamily="18" charset="0"/>
              </a:rPr>
              <a:t>Летучие н</a:t>
            </a:r>
            <a:r>
              <a:rPr lang="uk-UA" sz="3600" dirty="0" smtClean="0">
                <a:solidFill>
                  <a:srgbClr val="92D050"/>
                </a:solidFill>
                <a:latin typeface="Times New Roman" pitchFamily="18" charset="0"/>
                <a:cs typeface="Times New Roman" pitchFamily="18" charset="0"/>
              </a:rPr>
              <a:t>аркотически </a:t>
            </a:r>
            <a:r>
              <a:rPr lang="uk-UA" sz="3600" dirty="0">
                <a:solidFill>
                  <a:srgbClr val="92D050"/>
                </a:solidFill>
                <a:latin typeface="Times New Roman" pitchFamily="18" charset="0"/>
                <a:cs typeface="Times New Roman" pitchFamily="18" charset="0"/>
              </a:rPr>
              <a:t>д</a:t>
            </a:r>
            <a:r>
              <a:rPr lang="uk-UA" sz="3600" dirty="0" smtClean="0">
                <a:solidFill>
                  <a:srgbClr val="92D050"/>
                </a:solidFill>
                <a:latin typeface="Times New Roman" pitchFamily="18" charset="0"/>
                <a:cs typeface="Times New Roman" pitchFamily="18" charset="0"/>
              </a:rPr>
              <a:t>ействующие </a:t>
            </a:r>
            <a:r>
              <a:rPr lang="uk-UA" sz="3600" dirty="0">
                <a:solidFill>
                  <a:srgbClr val="92D050"/>
                </a:solidFill>
                <a:latin typeface="Times New Roman" pitchFamily="18" charset="0"/>
                <a:cs typeface="Times New Roman" pitchFamily="18" charset="0"/>
              </a:rPr>
              <a:t>в</a:t>
            </a:r>
            <a:r>
              <a:rPr lang="uk-UA" sz="3600" dirty="0" smtClean="0">
                <a:solidFill>
                  <a:srgbClr val="92D050"/>
                </a:solidFill>
                <a:latin typeface="Times New Roman" pitchFamily="18" charset="0"/>
                <a:cs typeface="Times New Roman" pitchFamily="18" charset="0"/>
              </a:rPr>
              <a:t>ещества (</a:t>
            </a:r>
            <a:r>
              <a:rPr lang="uk-UA" sz="3600" dirty="0">
                <a:solidFill>
                  <a:srgbClr val="92D050"/>
                </a:solidFill>
                <a:latin typeface="Times New Roman" pitchFamily="18" charset="0"/>
                <a:cs typeface="Times New Roman" pitchFamily="18" charset="0"/>
              </a:rPr>
              <a:t>ЛНДВ</a:t>
            </a:r>
            <a:r>
              <a:rPr lang="uk-UA" sz="3600" dirty="0" smtClean="0">
                <a:solidFill>
                  <a:srgbClr val="92D050"/>
                </a:solidFill>
                <a:latin typeface="Times New Roman" pitchFamily="18" charset="0"/>
                <a:cs typeface="Times New Roman" pitchFamily="18" charset="0"/>
              </a:rPr>
              <a:t>), </a:t>
            </a:r>
            <a:r>
              <a:rPr lang="uk-UA" sz="3600" dirty="0">
                <a:solidFill>
                  <a:srgbClr val="92D050"/>
                </a:solidFill>
                <a:latin typeface="Times New Roman" pitchFamily="18" charset="0"/>
                <a:cs typeface="Times New Roman" pitchFamily="18" charset="0"/>
              </a:rPr>
              <a:t>иначе - делирианты, ингалянты</a:t>
            </a:r>
            <a:endParaRPr lang="ru-RU" sz="3600" dirty="0">
              <a:solidFill>
                <a:srgbClr val="92D050"/>
              </a:solidFill>
              <a:latin typeface="Times New Roman" pitchFamily="18" charset="0"/>
              <a:cs typeface="Times New Roman" pitchFamily="18" charset="0"/>
            </a:endParaRPr>
          </a:p>
        </p:txBody>
      </p:sp>
      <p:sp>
        <p:nvSpPr>
          <p:cNvPr id="3" name="Объект 2"/>
          <p:cNvSpPr>
            <a:spLocks noGrp="1"/>
          </p:cNvSpPr>
          <p:nvPr>
            <p:ph idx="1"/>
          </p:nvPr>
        </p:nvSpPr>
        <p:spPr>
          <a:xfrm>
            <a:off x="107503" y="1628800"/>
            <a:ext cx="8918801" cy="5112568"/>
          </a:xfrm>
        </p:spPr>
        <p:txBody>
          <a:bodyPr>
            <a:normAutofit fontScale="77500" lnSpcReduction="20000"/>
          </a:bodyPr>
          <a:lstStyle/>
          <a:p>
            <a:pPr marL="45720" indent="0" algn="just">
              <a:buNone/>
            </a:pPr>
            <a:r>
              <a:rPr lang="ru-RU" sz="2800" dirty="0" smtClean="0">
                <a:latin typeface="Times New Roman" pitchFamily="18" charset="0"/>
                <a:cs typeface="Times New Roman" pitchFamily="18" charset="0"/>
              </a:rPr>
              <a:t>К ним относятся </a:t>
            </a:r>
            <a:r>
              <a:rPr lang="ru-RU" sz="2800" dirty="0">
                <a:latin typeface="Times New Roman" pitchFamily="18" charset="0"/>
                <a:cs typeface="Times New Roman" pitchFamily="18" charset="0"/>
              </a:rPr>
              <a:t>все токсичные вещества различных химических групп, употребляемые путем вдыхания</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эфир,</a:t>
            </a:r>
          </a:p>
          <a:p>
            <a:pPr algn="just"/>
            <a:r>
              <a:rPr lang="ru-RU" sz="2800" dirty="0" smtClean="0">
                <a:latin typeface="Times New Roman" pitchFamily="18" charset="0"/>
                <a:cs typeface="Times New Roman" pitchFamily="18" charset="0"/>
              </a:rPr>
              <a:t>бензин,</a:t>
            </a:r>
          </a:p>
          <a:p>
            <a:pPr algn="just"/>
            <a:r>
              <a:rPr lang="ru-RU" sz="2800" dirty="0" smtClean="0">
                <a:latin typeface="Times New Roman" pitchFamily="18" charset="0"/>
                <a:cs typeface="Times New Roman" pitchFamily="18" charset="0"/>
              </a:rPr>
              <a:t>различные </a:t>
            </a:r>
            <a:r>
              <a:rPr lang="ru-RU" sz="2800" dirty="0">
                <a:latin typeface="Times New Roman" pitchFamily="18" charset="0"/>
                <a:cs typeface="Times New Roman" pitchFamily="18" charset="0"/>
              </a:rPr>
              <a:t>растворители</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лаки,</a:t>
            </a:r>
          </a:p>
          <a:p>
            <a:pPr algn="just"/>
            <a:r>
              <a:rPr lang="ru-RU" sz="2800" dirty="0" smtClean="0">
                <a:latin typeface="Times New Roman" pitchFamily="18" charset="0"/>
                <a:cs typeface="Times New Roman" pitchFamily="18" charset="0"/>
              </a:rPr>
              <a:t>клеи,</a:t>
            </a:r>
          </a:p>
          <a:p>
            <a:pPr algn="just"/>
            <a:r>
              <a:rPr lang="ru-RU" sz="2800" dirty="0" smtClean="0">
                <a:latin typeface="Times New Roman" pitchFamily="18" charset="0"/>
                <a:cs typeface="Times New Roman" pitchFamily="18" charset="0"/>
              </a:rPr>
              <a:t>очистительные </a:t>
            </a:r>
            <a:r>
              <a:rPr lang="ru-RU" sz="2800" dirty="0">
                <a:latin typeface="Times New Roman" pitchFamily="18" charset="0"/>
                <a:cs typeface="Times New Roman" pitchFamily="18" charset="0"/>
              </a:rPr>
              <a:t>жидкости</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аэрозоли </a:t>
            </a:r>
            <a:r>
              <a:rPr lang="ru-RU" sz="2800" dirty="0">
                <a:latin typeface="Times New Roman" pitchFamily="18" charset="0"/>
                <a:cs typeface="Times New Roman" pitchFamily="18" charset="0"/>
              </a:rPr>
              <a:t>и другие летучие вещества. </a:t>
            </a:r>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marL="45720" indent="0" algn="just">
              <a:buNone/>
            </a:pPr>
            <a:r>
              <a:rPr lang="ru-RU" sz="2800" u="sng" dirty="0" smtClean="0">
                <a:latin typeface="Times New Roman" pitchFamily="18" charset="0"/>
                <a:cs typeface="Times New Roman" pitchFamily="18" charset="0"/>
              </a:rPr>
              <a:t>Растворители </a:t>
            </a:r>
            <a:r>
              <a:rPr lang="ru-RU" sz="2800" u="sng" dirty="0">
                <a:latin typeface="Times New Roman" pitchFamily="18" charset="0"/>
                <a:cs typeface="Times New Roman" pitchFamily="18" charset="0"/>
              </a:rPr>
              <a:t>и средства от насекомых</a:t>
            </a:r>
            <a:r>
              <a:rPr lang="ru-RU" sz="2800" dirty="0">
                <a:latin typeface="Times New Roman" pitchFamily="18" charset="0"/>
                <a:cs typeface="Times New Roman" pitchFamily="18" charset="0"/>
              </a:rPr>
              <a:t> сейчас вышли на первое место среди употребляемых веществ, не считая лишь алкоголя и табака. Помимо опьяняющих свойств, общее качество этих веществ растворимость в жирах, что ведет к химическому разрушению тканей и органов. </a:t>
            </a:r>
            <a:r>
              <a:rPr lang="ru-RU" sz="2800" i="1" dirty="0">
                <a:latin typeface="Times New Roman" pitchFamily="18" charset="0"/>
                <a:cs typeface="Times New Roman" pitchFamily="18" charset="0"/>
              </a:rPr>
              <a:t>Основой препаратов может служить ацетон, перхлорэтилен, четыреххлористый углерод, толуол, пропал, бутан и пр.</a:t>
            </a:r>
          </a:p>
        </p:txBody>
      </p:sp>
    </p:spTree>
    <p:extLst>
      <p:ext uri="{BB962C8B-B14F-4D97-AF65-F5344CB8AC3E}">
        <p14:creationId xmlns:p14="http://schemas.microsoft.com/office/powerpoint/2010/main" val="3577662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3214678" y="0"/>
            <a:ext cx="5929322" cy="4572000"/>
          </a:xfrm>
        </p:spPr>
        <p:txBody>
          <a:bodyPr>
            <a:noAutofit/>
          </a:bodyPr>
          <a:lstStyle/>
          <a:p>
            <a:r>
              <a:rPr lang="ru-RU" sz="2100" dirty="0" smtClean="0">
                <a:latin typeface="Times New Roman" pitchFamily="18" charset="0"/>
                <a:cs typeface="Times New Roman" pitchFamily="18" charset="0"/>
              </a:rPr>
              <a:t>Чаще всего в токсикоманию втягиваются дети из неблагополучных семей, с низким достатком и культурным уровнем, беспризорные, плохо успевающие в школе, проводящие все свое время на улицах в праздном шатании. Однако дети из вполне благополучных семей также подвержены риску стать токсикоманами. Нехватку впечатлений, негативное отношение к домашнему воспитанию и недостаток общения со сверстниками они также могут пытаться компенсировать опасными играми в компаниях, где все дозволено.</a:t>
            </a:r>
            <a:endParaRPr lang="ru-RU" sz="21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642910" y="357166"/>
            <a:ext cx="2809888" cy="210741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929190" y="4143380"/>
            <a:ext cx="3929090" cy="2536501"/>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0" y="4000500"/>
            <a:ext cx="4286248" cy="2857499"/>
          </a:xfrm>
          <a:prstGeom prst="rect">
            <a:avLst/>
          </a:prstGeom>
          <a:noFill/>
          <a:ln w="9525">
            <a:noFill/>
            <a:miter lim="800000"/>
            <a:headEnd/>
            <a:tailEnd/>
          </a:ln>
          <a:effectLst/>
        </p:spPr>
      </p:pic>
    </p:spTree>
    <p:extLst>
      <p:ext uri="{BB962C8B-B14F-4D97-AF65-F5344CB8AC3E}">
        <p14:creationId xmlns:p14="http://schemas.microsoft.com/office/powerpoint/2010/main" val="306942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032" y="2204864"/>
            <a:ext cx="8712968" cy="3970318"/>
          </a:xfrm>
          <a:prstGeom prst="rect">
            <a:avLst/>
          </a:prstGeom>
        </p:spPr>
        <p:txBody>
          <a:bodyPr wrap="square">
            <a:spAutoFit/>
          </a:bodyPr>
          <a:lstStyle/>
          <a:p>
            <a:pPr marL="548640" indent="-411480" fontAlgn="auto">
              <a:spcAft>
                <a:spcPts val="0"/>
              </a:spcAft>
              <a:buClr>
                <a:schemeClr val="tx1">
                  <a:shade val="95000"/>
                </a:schemeClr>
              </a:buClr>
              <a:buFont typeface="Wingdings 2"/>
              <a:buNone/>
              <a:defRPr/>
            </a:pPr>
            <a:r>
              <a:rPr lang="ru-RU" sz="2800" dirty="0" smtClean="0">
                <a:latin typeface="Times New Roman" pitchFamily="18" charset="0"/>
                <a:cs typeface="Times New Roman" pitchFamily="18" charset="0"/>
              </a:rPr>
              <a:t>3. «Аддикция как часть личности» - учащение аддиктивного ритма формирует стереотип реагирования на психологический дискомфорт.</a:t>
            </a:r>
          </a:p>
          <a:p>
            <a:pPr marL="548640" indent="-411480" fontAlgn="auto">
              <a:spcAft>
                <a:spcPts val="0"/>
              </a:spcAft>
              <a:buClr>
                <a:schemeClr val="tx1">
                  <a:shade val="95000"/>
                </a:schemeClr>
              </a:buClr>
              <a:buFont typeface="Wingdings 2"/>
              <a:buNone/>
              <a:defRPr/>
            </a:pPr>
            <a:endParaRPr lang="ru-RU" sz="2800" dirty="0" smtClean="0">
              <a:latin typeface="Times New Roman" pitchFamily="18" charset="0"/>
              <a:cs typeface="Times New Roman" pitchFamily="18" charset="0"/>
            </a:endParaRPr>
          </a:p>
          <a:p>
            <a:pPr marL="548640" indent="-411480" fontAlgn="auto">
              <a:spcAft>
                <a:spcPts val="0"/>
              </a:spcAft>
              <a:buClr>
                <a:schemeClr val="tx1">
                  <a:shade val="95000"/>
                </a:schemeClr>
              </a:buClr>
              <a:buFont typeface="Wingdings 2"/>
              <a:buNone/>
              <a:defRPr/>
            </a:pPr>
            <a:r>
              <a:rPr lang="ru-RU" sz="2800" dirty="0" smtClean="0">
                <a:latin typeface="Times New Roman" pitchFamily="18" charset="0"/>
                <a:cs typeface="Times New Roman" pitchFamily="18" charset="0"/>
              </a:rPr>
              <a:t>4. «Доминирование аддикции» - человек начинает общаться только с себе подобными.</a:t>
            </a:r>
          </a:p>
          <a:p>
            <a:pPr marL="548640" indent="-411480" fontAlgn="auto">
              <a:spcAft>
                <a:spcPts val="0"/>
              </a:spcAft>
              <a:buClr>
                <a:schemeClr val="tx1">
                  <a:shade val="95000"/>
                </a:schemeClr>
              </a:buClr>
              <a:buFont typeface="Wingdings 2"/>
              <a:buNone/>
              <a:defRPr/>
            </a:pPr>
            <a:endParaRPr lang="ru-RU" sz="2800" dirty="0" smtClean="0">
              <a:latin typeface="Times New Roman" pitchFamily="18" charset="0"/>
              <a:cs typeface="Times New Roman" pitchFamily="18" charset="0"/>
            </a:endParaRPr>
          </a:p>
          <a:p>
            <a:pPr marL="548640" indent="-411480" fontAlgn="auto">
              <a:spcAft>
                <a:spcPts val="0"/>
              </a:spcAft>
              <a:buClr>
                <a:schemeClr val="tx1">
                  <a:shade val="95000"/>
                </a:schemeClr>
              </a:buClr>
              <a:buFont typeface="Wingdings 2"/>
              <a:buNone/>
              <a:defRPr/>
            </a:pPr>
            <a:r>
              <a:rPr lang="ru-RU" sz="2800" dirty="0" smtClean="0">
                <a:latin typeface="Times New Roman" pitchFamily="18" charset="0"/>
                <a:cs typeface="Times New Roman" pitchFamily="18" charset="0"/>
              </a:rPr>
              <a:t>5. «Катастрофа» - возникает общее пренебрежение к своему здоровью.</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914400" y="512064"/>
            <a:ext cx="7772400" cy="1404768"/>
          </a:xfrm>
        </p:spPr>
        <p:txBody>
          <a:bodyPr>
            <a:normAutofit fontScale="90000"/>
          </a:bodyPr>
          <a:lstStyle/>
          <a:p>
            <a:pPr algn="ctr"/>
            <a:r>
              <a:rPr lang="ru-RU" dirty="0">
                <a:solidFill>
                  <a:srgbClr val="92D050"/>
                </a:solidFill>
              </a:rPr>
              <a:t>Этапы формирования химической зависимости</a:t>
            </a:r>
            <a:br>
              <a:rPr lang="ru-RU" dirty="0">
                <a:solidFill>
                  <a:srgbClr val="92D050"/>
                </a:solidFill>
              </a:rPr>
            </a:br>
            <a:endParaRPr lang="ru-RU" dirty="0"/>
          </a:p>
        </p:txBody>
      </p:sp>
    </p:spTree>
    <p:extLst>
      <p:ext uri="{BB962C8B-B14F-4D97-AF65-F5344CB8AC3E}">
        <p14:creationId xmlns:p14="http://schemas.microsoft.com/office/powerpoint/2010/main" val="941226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772400" cy="725760"/>
          </a:xfrm>
        </p:spPr>
        <p:txBody>
          <a:bodyPr>
            <a:normAutofit/>
          </a:bodyPr>
          <a:lstStyle/>
          <a:p>
            <a:pPr algn="ctr"/>
            <a:r>
              <a:rPr lang="ru-RU" sz="3600" dirty="0" smtClean="0">
                <a:solidFill>
                  <a:srgbClr val="92D050"/>
                </a:solidFill>
                <a:latin typeface="Times New Roman" pitchFamily="18" charset="0"/>
                <a:cs typeface="Times New Roman" pitchFamily="18" charset="0"/>
              </a:rPr>
              <a:t>Признаки опьянения</a:t>
            </a:r>
            <a:endParaRPr lang="ru-RU" sz="3600" dirty="0">
              <a:solidFill>
                <a:srgbClr val="92D050"/>
              </a:solidFill>
              <a:latin typeface="Times New Roman" pitchFamily="18" charset="0"/>
              <a:cs typeface="Times New Roman" pitchFamily="18" charset="0"/>
            </a:endParaRPr>
          </a:p>
        </p:txBody>
      </p:sp>
      <p:sp>
        <p:nvSpPr>
          <p:cNvPr id="3" name="Содержимое 2"/>
          <p:cNvSpPr>
            <a:spLocks noGrp="1"/>
          </p:cNvSpPr>
          <p:nvPr>
            <p:ph idx="1"/>
          </p:nvPr>
        </p:nvSpPr>
        <p:spPr>
          <a:xfrm>
            <a:off x="0" y="692696"/>
            <a:ext cx="9144000" cy="3522122"/>
          </a:xfrm>
        </p:spPr>
        <p:txBody>
          <a:bodyPr>
            <a:noAutofit/>
          </a:bodyPr>
          <a:lstStyle/>
          <a:p>
            <a:pPr algn="just"/>
            <a:r>
              <a:rPr lang="ru-RU" dirty="0" smtClean="0">
                <a:latin typeface="Times New Roman" pitchFamily="18" charset="0"/>
                <a:cs typeface="Times New Roman" pitchFamily="18" charset="0"/>
              </a:rPr>
              <a:t>Многие ингалянты обладают характерным «химическим» запахом. Поэтому наличие соответствующего «аромата» в выдыхаемом воздухе является достаточно надежным диагностическим показателем. Однако следует иметь в виду, что этот признак может быть обнаружен лишь в течение ближайших часов с момента применения.</a:t>
            </a:r>
          </a:p>
          <a:p>
            <a:pPr algn="just"/>
            <a:r>
              <a:rPr lang="ru-RU" dirty="0" smtClean="0">
                <a:latin typeface="Times New Roman" pitchFamily="18" charset="0"/>
                <a:cs typeface="Times New Roman" pitchFamily="18" charset="0"/>
              </a:rPr>
              <a:t> Существуют и типичные внешние показатели: покрасневшее лицо, на котором выделяется грязно-серый носогубный треугольник с жирным налетом вдыхаемого средства. Зрачки расширены, возможно мелкое дрожание рук, языка и век. Походка становится шаткой, наблюдается дискоординация движений. Артериальное давление падает, частота сердечных сокращений увеличивается, дыхание учащенное, с сухими хрипами. Кожа в местах контакта с летучими органическими соединениями обезжиривается и обезвоживается; вероятно образование химических ожого</a:t>
            </a:r>
            <a:r>
              <a:rPr lang="ru-RU" sz="1800" dirty="0" smtClean="0">
                <a:latin typeface="Times New Roman" pitchFamily="18" charset="0"/>
                <a:cs typeface="Times New Roman" pitchFamily="18" charset="0"/>
              </a:rPr>
              <a:t>в. </a:t>
            </a:r>
          </a:p>
        </p:txBody>
      </p:sp>
      <p:pic>
        <p:nvPicPr>
          <p:cNvPr id="16387" name="Picture 3"/>
          <p:cNvPicPr>
            <a:picLocks noChangeAspect="1" noChangeArrowheads="1"/>
          </p:cNvPicPr>
          <p:nvPr/>
        </p:nvPicPr>
        <p:blipFill>
          <a:blip r:embed="rId2"/>
          <a:srcRect/>
          <a:stretch>
            <a:fillRect/>
          </a:stretch>
        </p:blipFill>
        <p:spPr bwMode="auto">
          <a:xfrm>
            <a:off x="1547664" y="4748138"/>
            <a:ext cx="2567112" cy="1982929"/>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5724128" y="4447486"/>
            <a:ext cx="3203848" cy="2410513"/>
          </a:xfrm>
          <a:prstGeom prst="rect">
            <a:avLst/>
          </a:prstGeom>
          <a:noFill/>
          <a:ln w="9525">
            <a:noFill/>
            <a:miter lim="800000"/>
            <a:headEnd/>
            <a:tailEnd/>
          </a:ln>
          <a:effectLst/>
        </p:spPr>
      </p:pic>
    </p:spTree>
    <p:extLst>
      <p:ext uri="{BB962C8B-B14F-4D97-AF65-F5344CB8AC3E}">
        <p14:creationId xmlns:p14="http://schemas.microsoft.com/office/powerpoint/2010/main" val="1633639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710" y="476672"/>
            <a:ext cx="7772400" cy="720080"/>
          </a:xfrm>
        </p:spPr>
        <p:txBody>
          <a:bodyPr>
            <a:normAutofit fontScale="90000"/>
          </a:bodyPr>
          <a:lstStyle/>
          <a:p>
            <a:pPr algn="ctr"/>
            <a:r>
              <a:rPr lang="ru-RU" dirty="0" smtClean="0">
                <a:solidFill>
                  <a:srgbClr val="92D050"/>
                </a:solidFill>
                <a:latin typeface="Times New Roman" pitchFamily="18" charset="0"/>
                <a:cs typeface="Times New Roman" pitchFamily="18" charset="0"/>
              </a:rPr>
              <a:t>Распространенные способы</a:t>
            </a:r>
            <a:r>
              <a:rPr lang="ru-RU" dirty="0" smtClean="0"/>
              <a:t/>
            </a:r>
            <a:br>
              <a:rPr lang="ru-RU" dirty="0" smtClean="0"/>
            </a:br>
            <a:endParaRPr lang="ru-RU" dirty="0"/>
          </a:p>
        </p:txBody>
      </p:sp>
      <p:sp>
        <p:nvSpPr>
          <p:cNvPr id="3" name="Содержимое 2"/>
          <p:cNvSpPr>
            <a:spLocks noGrp="1"/>
          </p:cNvSpPr>
          <p:nvPr>
            <p:ph idx="1"/>
          </p:nvPr>
        </p:nvSpPr>
        <p:spPr>
          <a:xfrm>
            <a:off x="357158" y="908720"/>
            <a:ext cx="8786842" cy="2877470"/>
          </a:xfrm>
        </p:spPr>
        <p:txBody>
          <a:bodyPr/>
          <a:lstStyle/>
          <a:p>
            <a:endParaRPr lang="ru-RU" dirty="0" smtClean="0"/>
          </a:p>
          <a:p>
            <a:r>
              <a:rPr lang="ru-RU" sz="2800" dirty="0" smtClean="0">
                <a:latin typeface="Times New Roman" pitchFamily="18" charset="0"/>
                <a:cs typeface="Times New Roman" pitchFamily="18" charset="0"/>
              </a:rPr>
              <a:t>Токсикомания бензином</a:t>
            </a:r>
          </a:p>
          <a:p>
            <a:r>
              <a:rPr lang="ru-RU" sz="2800" dirty="0" smtClean="0">
                <a:latin typeface="Times New Roman" pitchFamily="18" charset="0"/>
                <a:cs typeface="Times New Roman" pitchFamily="18" charset="0"/>
              </a:rPr>
              <a:t>Токсикомания ацетоном</a:t>
            </a:r>
          </a:p>
          <a:p>
            <a:r>
              <a:rPr lang="ru-RU" sz="2800" dirty="0" smtClean="0">
                <a:latin typeface="Times New Roman" pitchFamily="18" charset="0"/>
                <a:cs typeface="Times New Roman" pitchFamily="18" charset="0"/>
              </a:rPr>
              <a:t>Токсикомания растворителями нитрокрасок</a:t>
            </a:r>
          </a:p>
          <a:p>
            <a:r>
              <a:rPr lang="ru-RU" sz="2800" dirty="0" smtClean="0">
                <a:latin typeface="Times New Roman" pitchFamily="18" charset="0"/>
                <a:cs typeface="Times New Roman" pitchFamily="18" charset="0"/>
              </a:rPr>
              <a:t>Токсикомания клеем</a:t>
            </a:r>
          </a:p>
          <a:p>
            <a:pPr>
              <a:buNone/>
            </a:pPr>
            <a:endParaRPr lang="ru-RU" dirty="0"/>
          </a:p>
        </p:txBody>
      </p:sp>
      <p:pic>
        <p:nvPicPr>
          <p:cNvPr id="10242" name="Picture 2"/>
          <p:cNvPicPr>
            <a:picLocks noChangeAspect="1" noChangeArrowheads="1"/>
          </p:cNvPicPr>
          <p:nvPr/>
        </p:nvPicPr>
        <p:blipFill>
          <a:blip r:embed="rId2"/>
          <a:srcRect/>
          <a:stretch>
            <a:fillRect/>
          </a:stretch>
        </p:blipFill>
        <p:spPr bwMode="auto">
          <a:xfrm>
            <a:off x="642910" y="3786190"/>
            <a:ext cx="3810000" cy="28575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857884" y="3214686"/>
            <a:ext cx="2143140" cy="3393305"/>
          </a:xfrm>
          <a:prstGeom prst="rect">
            <a:avLst/>
          </a:prstGeom>
          <a:noFill/>
          <a:ln w="9525">
            <a:noFill/>
            <a:miter lim="800000"/>
            <a:headEnd/>
            <a:tailEnd/>
          </a:ln>
          <a:effectLst/>
        </p:spPr>
      </p:pic>
    </p:spTree>
    <p:extLst>
      <p:ext uri="{BB962C8B-B14F-4D97-AF65-F5344CB8AC3E}">
        <p14:creationId xmlns:p14="http://schemas.microsoft.com/office/powerpoint/2010/main" val="3067235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0" y="0"/>
            <a:ext cx="9144000" cy="6858000"/>
          </a:xfrm>
        </p:spPr>
        <p:txBody>
          <a:bodyPr>
            <a:noAutofit/>
          </a:bodyPr>
          <a:lstStyle/>
          <a:p>
            <a:pPr marL="45720" indent="0" algn="just">
              <a:buNone/>
            </a:pPr>
            <a:r>
              <a:rPr lang="ru-RU" sz="2400" dirty="0" smtClean="0">
                <a:latin typeface="Times New Roman" pitchFamily="18" charset="0"/>
                <a:cs typeface="Times New Roman" pitchFamily="18" charset="0"/>
              </a:rPr>
              <a:t>Токсикомания </a:t>
            </a:r>
            <a:r>
              <a:rPr lang="ru-RU" sz="2400" dirty="0">
                <a:latin typeface="Times New Roman" pitchFamily="18" charset="0"/>
                <a:cs typeface="Times New Roman" pitchFamily="18" charset="0"/>
              </a:rPr>
              <a:t>разделяется на несколько </a:t>
            </a:r>
            <a:r>
              <a:rPr lang="ru-RU" sz="2400" dirty="0" smtClean="0">
                <a:latin typeface="Times New Roman" pitchFamily="18" charset="0"/>
                <a:cs typeface="Times New Roman" pitchFamily="18" charset="0"/>
              </a:rPr>
              <a:t>видов. Опьяняющее </a:t>
            </a:r>
            <a:r>
              <a:rPr lang="ru-RU" sz="2400" dirty="0">
                <a:latin typeface="Times New Roman" pitchFamily="18" charset="0"/>
                <a:cs typeface="Times New Roman" pitchFamily="18" charset="0"/>
              </a:rPr>
              <a:t>воздействие подразделяется </a:t>
            </a:r>
            <a:r>
              <a:rPr lang="ru-RU" sz="2400" dirty="0">
                <a:solidFill>
                  <a:srgbClr val="FF0000"/>
                </a:solidFill>
                <a:latin typeface="Times New Roman" pitchFamily="18" charset="0"/>
                <a:cs typeface="Times New Roman" pitchFamily="18" charset="0"/>
              </a:rPr>
              <a:t>на три фазы.</a:t>
            </a:r>
          </a:p>
          <a:p>
            <a:pPr algn="just"/>
            <a:r>
              <a:rPr lang="ru-RU" sz="2400" dirty="0" smtClean="0">
                <a:latin typeface="Times New Roman" pitchFamily="18" charset="0"/>
                <a:cs typeface="Times New Roman" pitchFamily="18" charset="0"/>
              </a:rPr>
              <a:t>А</a:t>
            </a:r>
            <a:r>
              <a:rPr lang="ru-RU" sz="2400" dirty="0">
                <a:latin typeface="Times New Roman" pitchFamily="18" charset="0"/>
                <a:cs typeface="Times New Roman" pitchFamily="18" charset="0"/>
              </a:rPr>
              <a:t>)  При первой фазе ощущения сходны с опьянением алкогольным, возникает эмоциональный подъем, в голове приятно шумит, тело расслаблено. Сознание несколько сужается, но при необходимости опьяненного человека можно вполне легко разбудить. </a:t>
            </a:r>
          </a:p>
          <a:p>
            <a:pPr algn="just"/>
            <a:r>
              <a:rPr lang="ru-RU" sz="2400" dirty="0">
                <a:latin typeface="Times New Roman" pitchFamily="18" charset="0"/>
                <a:cs typeface="Times New Roman" pitchFamily="18" charset="0"/>
              </a:rPr>
              <a:t>  Б)  Во второй фазе действие психоактивного вещества характеризуется весельем без </a:t>
            </a:r>
            <a:r>
              <a:rPr lang="ru-RU" sz="2400" dirty="0" smtClean="0">
                <a:latin typeface="Times New Roman" pitchFamily="18" charset="0"/>
                <a:cs typeface="Times New Roman" pitchFamily="18" charset="0"/>
              </a:rPr>
              <a:t>видимых причин</a:t>
            </a:r>
            <a:r>
              <a:rPr lang="ru-RU" sz="2400" dirty="0">
                <a:latin typeface="Times New Roman" pitchFamily="18" charset="0"/>
                <a:cs typeface="Times New Roman" pitchFamily="18" charset="0"/>
              </a:rPr>
              <a:t>, легкостью, сознание теряет ясность, проявляются иллюзорные видения, заменяющие реальность. Координация тела нарушена.</a:t>
            </a:r>
          </a:p>
          <a:p>
            <a:pPr algn="just"/>
            <a:r>
              <a:rPr lang="ru-RU" sz="2400" dirty="0">
                <a:latin typeface="Times New Roman" pitchFamily="18" charset="0"/>
                <a:cs typeface="Times New Roman" pitchFamily="18" charset="0"/>
              </a:rPr>
              <a:t>  В)  При третьей фазе опьянения </a:t>
            </a:r>
            <a:r>
              <a:rPr lang="ru-RU" sz="2400" dirty="0" smtClean="0">
                <a:latin typeface="Times New Roman" pitchFamily="18" charset="0"/>
                <a:cs typeface="Times New Roman" pitchFamily="18" charset="0"/>
              </a:rPr>
              <a:t>начинаются </a:t>
            </a:r>
            <a:r>
              <a:rPr lang="ru-RU" sz="2400" dirty="0">
                <a:latin typeface="Times New Roman" pitchFamily="18" charset="0"/>
                <a:cs typeface="Times New Roman" pitchFamily="18" charset="0"/>
              </a:rPr>
              <a:t>галлюцинации, </a:t>
            </a:r>
            <a:r>
              <a:rPr lang="ru-RU" sz="2400" dirty="0" smtClean="0">
                <a:latin typeface="Times New Roman" pitchFamily="18" charset="0"/>
                <a:cs typeface="Times New Roman" pitchFamily="18" charset="0"/>
              </a:rPr>
              <a:t>может </a:t>
            </a:r>
            <a:r>
              <a:rPr lang="ru-RU" sz="2400" dirty="0">
                <a:latin typeface="Times New Roman" pitchFamily="18" charset="0"/>
                <a:cs typeface="Times New Roman" pitchFamily="18" charset="0"/>
              </a:rPr>
              <a:t>казаться, что по нему ползают насекомые, </a:t>
            </a:r>
            <a:r>
              <a:rPr lang="ru-RU" sz="2400" dirty="0" smtClean="0">
                <a:latin typeface="Times New Roman" pitchFamily="18" charset="0"/>
                <a:cs typeface="Times New Roman" pitchFamily="18" charset="0"/>
              </a:rPr>
              <a:t>кажется</a:t>
            </a:r>
            <a:r>
              <a:rPr lang="ru-RU" sz="2400" dirty="0">
                <a:latin typeface="Times New Roman" pitchFamily="18" charset="0"/>
                <a:cs typeface="Times New Roman" pitchFamily="18" charset="0"/>
              </a:rPr>
              <a:t>, что стены движутся, потолок рушится. Иногда создается ощущение полета. При выходе из состояния эйфории психические функции токсикомана угнетены, чувствуется слабость, при высоких дозах вещества нередки рвота, тошнота. Со временем происходит распад личности.</a:t>
            </a:r>
          </a:p>
        </p:txBody>
      </p:sp>
    </p:spTree>
    <p:extLst>
      <p:ext uri="{BB962C8B-B14F-4D97-AF65-F5344CB8AC3E}">
        <p14:creationId xmlns:p14="http://schemas.microsoft.com/office/powerpoint/2010/main" val="3443934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788" y="32853"/>
            <a:ext cx="7772400" cy="653752"/>
          </a:xfrm>
        </p:spPr>
        <p:txBody>
          <a:bodyPr>
            <a:noAutofit/>
          </a:bodyPr>
          <a:lstStyle/>
          <a:p>
            <a:pPr algn="ctr"/>
            <a:r>
              <a:rPr lang="ru-RU" sz="3200" dirty="0" smtClean="0">
                <a:solidFill>
                  <a:srgbClr val="92D050"/>
                </a:solidFill>
                <a:latin typeface="Times New Roman" pitchFamily="18" charset="0"/>
                <a:cs typeface="Times New Roman" pitchFamily="18" charset="0"/>
              </a:rPr>
              <a:t>Последствия токсикомании</a:t>
            </a:r>
            <a:endParaRPr lang="ru-RU" sz="3200" dirty="0">
              <a:solidFill>
                <a:srgbClr val="92D050"/>
              </a:solidFill>
              <a:latin typeface="Times New Roman" pitchFamily="18" charset="0"/>
              <a:cs typeface="Times New Roman" pitchFamily="18" charset="0"/>
            </a:endParaRPr>
          </a:p>
        </p:txBody>
      </p:sp>
      <p:sp>
        <p:nvSpPr>
          <p:cNvPr id="3" name="Содержимое 2"/>
          <p:cNvSpPr>
            <a:spLocks noGrp="1"/>
          </p:cNvSpPr>
          <p:nvPr>
            <p:ph idx="1"/>
          </p:nvPr>
        </p:nvSpPr>
        <p:spPr>
          <a:xfrm>
            <a:off x="0" y="764704"/>
            <a:ext cx="9144000" cy="5976664"/>
          </a:xfrm>
        </p:spPr>
        <p:txBody>
          <a:bodyPr>
            <a:noAutofit/>
          </a:bodyPr>
          <a:lstStyle/>
          <a:p>
            <a:pPr algn="just">
              <a:buNone/>
            </a:pPr>
            <a:r>
              <a:rPr lang="ru-RU" sz="2400" dirty="0" smtClean="0">
                <a:latin typeface="Times New Roman" pitchFamily="18" charset="0"/>
                <a:cs typeface="Times New Roman" pitchFamily="18" charset="0"/>
              </a:rPr>
              <a:t>		Если на протяжении нескольких недель и даже месяцев человек продолжает ингалировать токсические вещества, то развивается хроническая интоксикация ингалянтами. Например, подростки буквально на глазах тупеют, становятся заторможенными, плохо ориентируются в окружающей обстановке, не способны быстро принимать нужные решения. Здоровые подростки обычно сразу замечают своих «тормознутых» сверстников. Токсикоманы неспособны усваивать учебный материал – это служит причиной того, что они остаются на второй год и с трудом заканчивают 9 класс.  Кроме того при токсикомании серьезно страдают и внутренние органы, т.к. при вдыхании в организм попадают крайне токсические вещества. Через месяц постоянной токсикомании развиваются эпилептические припадки, которые будут сохраняться даже если подросток перестанет ингалировать вещества. </a:t>
            </a:r>
            <a:endParaRPr lang="ru-RU"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7092280" y="5917692"/>
            <a:ext cx="1896342" cy="859574"/>
          </a:xfrm>
          <a:prstGeom prst="rect">
            <a:avLst/>
          </a:prstGeom>
          <a:noFill/>
          <a:ln w="9525">
            <a:noFill/>
            <a:miter lim="800000"/>
            <a:headEnd/>
            <a:tailEnd/>
          </a:ln>
          <a:effectLst/>
        </p:spPr>
      </p:pic>
    </p:spTree>
    <p:extLst>
      <p:ext uri="{BB962C8B-B14F-4D97-AF65-F5344CB8AC3E}">
        <p14:creationId xmlns:p14="http://schemas.microsoft.com/office/powerpoint/2010/main" val="1600162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964488" cy="648072"/>
          </a:xfrm>
        </p:spPr>
        <p:txBody>
          <a:bodyPr>
            <a:normAutofit fontScale="90000"/>
          </a:bodyPr>
          <a:lstStyle/>
          <a:p>
            <a:pPr algn="ctr"/>
            <a:r>
              <a:rPr lang="ru-RU" dirty="0" smtClean="0">
                <a:solidFill>
                  <a:srgbClr val="92D050"/>
                </a:solidFill>
              </a:rPr>
              <a:t>Передоз</a:t>
            </a:r>
            <a:endParaRPr lang="ru-RU" dirty="0"/>
          </a:p>
        </p:txBody>
      </p:sp>
      <p:sp>
        <p:nvSpPr>
          <p:cNvPr id="3" name="Содержимое 2"/>
          <p:cNvSpPr>
            <a:spLocks noGrp="1"/>
          </p:cNvSpPr>
          <p:nvPr>
            <p:ph idx="1"/>
          </p:nvPr>
        </p:nvSpPr>
        <p:spPr>
          <a:xfrm>
            <a:off x="0" y="908720"/>
            <a:ext cx="9144000" cy="5949280"/>
          </a:xfrm>
        </p:spPr>
        <p:txBody>
          <a:bodyPr>
            <a:noAutofit/>
          </a:bodyPr>
          <a:lstStyle/>
          <a:p>
            <a:pPr algn="just"/>
            <a:r>
              <a:rPr lang="ru-RU" sz="2500" dirty="0" smtClean="0">
                <a:latin typeface="Times New Roman" pitchFamily="18" charset="0"/>
                <a:cs typeface="Times New Roman" pitchFamily="18" charset="0"/>
              </a:rPr>
              <a:t>Летучие растворители раздражают рото- и носоглотку, гортань, трахею и легочную ткань, поэтому при отравлении наблюдаются затрудненное шумное дыхание, хрипы, покашливания. Возможно даже возникновение острой пневмонии из-за химического повреждения легочной ткани.</a:t>
            </a:r>
          </a:p>
          <a:p>
            <a:pPr algn="just"/>
            <a:r>
              <a:rPr lang="ru-RU" sz="2500" dirty="0" smtClean="0">
                <a:latin typeface="Times New Roman" pitchFamily="18" charset="0"/>
                <a:cs typeface="Times New Roman" pitchFamily="18" charset="0"/>
              </a:rPr>
              <a:t> Со стороны ЖКТ появляются тошнота, рвота, боли в животе, обильное слюноотделение. Возможно развитие токсической нефропатии (поражение почек) и токсического гепатита (поражение печени). </a:t>
            </a:r>
          </a:p>
          <a:p>
            <a:pPr algn="just"/>
            <a:r>
              <a:rPr lang="ru-RU" sz="2500" dirty="0" smtClean="0">
                <a:latin typeface="Times New Roman" pitchFamily="18" charset="0"/>
                <a:cs typeface="Times New Roman" pitchFamily="18" charset="0"/>
              </a:rPr>
              <a:t> При острой интоксикации (передозировке) могут наблюдаться острые нарушения деятельности практически всех систем организма. Патологии функций центральной нервной системы проявляются в нарастающем угнетении сознания – вплоть до комы, на фоне которой могут развиться судороги.</a:t>
            </a: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3465028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315200" cy="565956"/>
          </a:xfrm>
        </p:spPr>
        <p:txBody>
          <a:bodyPr/>
          <a:lstStyle/>
          <a:p>
            <a:pPr lvl="1" algn="ctr" rtl="0">
              <a:spcBef>
                <a:spcPct val="0"/>
              </a:spcBef>
            </a:pPr>
            <a:r>
              <a:rPr lang="ru-RU" sz="2800" b="1" dirty="0">
                <a:solidFill>
                  <a:srgbClr val="92D050"/>
                </a:solidFill>
                <a:latin typeface="Times New Roman" pitchFamily="18" charset="0"/>
                <a:cs typeface="Times New Roman" pitchFamily="18" charset="0"/>
              </a:rPr>
              <a:t>Диагностика </a:t>
            </a:r>
            <a:r>
              <a:rPr lang="ru-RU" sz="2800" b="1" dirty="0" smtClean="0">
                <a:solidFill>
                  <a:srgbClr val="92D050"/>
                </a:solidFill>
                <a:latin typeface="Times New Roman" pitchFamily="18" charset="0"/>
                <a:cs typeface="Times New Roman" pitchFamily="18" charset="0"/>
              </a:rPr>
              <a:t>токсикомании</a:t>
            </a:r>
            <a:endParaRPr lang="ru-RU" sz="2400" b="1" dirty="0">
              <a:solidFill>
                <a:srgbClr val="92D050"/>
              </a:solidFill>
              <a:latin typeface="Times New Roman" pitchFamily="18" charset="0"/>
              <a:cs typeface="Times New Roman" pitchFamily="18" charset="0"/>
            </a:endParaRPr>
          </a:p>
        </p:txBody>
      </p:sp>
      <p:sp>
        <p:nvSpPr>
          <p:cNvPr id="3" name="Объект 2"/>
          <p:cNvSpPr>
            <a:spLocks noGrp="1"/>
          </p:cNvSpPr>
          <p:nvPr>
            <p:ph idx="1"/>
          </p:nvPr>
        </p:nvSpPr>
        <p:spPr>
          <a:xfrm>
            <a:off x="323528" y="1124745"/>
            <a:ext cx="8568952" cy="5184616"/>
          </a:xfrm>
        </p:spPr>
        <p:txBody>
          <a:bodyPr>
            <a:normAutofit/>
          </a:bodyPr>
          <a:lstStyle/>
          <a:p>
            <a:endParaRPr lang="ru-RU" sz="1800" dirty="0"/>
          </a:p>
          <a:p>
            <a:pPr marL="45720" indent="0" algn="just">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Диагностируют </a:t>
            </a:r>
            <a:r>
              <a:rPr lang="ru-RU" sz="2400" dirty="0">
                <a:latin typeface="Times New Roman" pitchFamily="18" charset="0"/>
                <a:cs typeface="Times New Roman" pitchFamily="18" charset="0"/>
              </a:rPr>
              <a:t>токсикоманию, основываясь на тщательном анамнезе и оценке психопатологического, неврологического и соматического статуса больного. Осмотр направлен на исследование особенностей его поведения, состояния зрачков, цвета кожи, слизистой оболочки полости рта и языка. </a:t>
            </a:r>
          </a:p>
          <a:p>
            <a:pPr marL="45720" indent="0" algn="just">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Кроме того, используют лабораторные методы, которые проводятся специальными химико-токсикологическими лабораториями. Лабораторные исследования направлены на обнаружение токсикоманических веществ в биологических жидкостях (например, моче).</a:t>
            </a:r>
          </a:p>
        </p:txBody>
      </p:sp>
    </p:spTree>
    <p:extLst>
      <p:ext uri="{BB962C8B-B14F-4D97-AF65-F5344CB8AC3E}">
        <p14:creationId xmlns:p14="http://schemas.microsoft.com/office/powerpoint/2010/main" val="2614882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315200" cy="637964"/>
          </a:xfrm>
        </p:spPr>
        <p:txBody>
          <a:bodyPr/>
          <a:lstStyle/>
          <a:p>
            <a:pPr lvl="1" algn="ctr" rtl="0">
              <a:spcBef>
                <a:spcPct val="0"/>
              </a:spcBef>
            </a:pPr>
            <a:r>
              <a:rPr lang="ru-RU" sz="3200" b="1" dirty="0" smtClean="0">
                <a:solidFill>
                  <a:srgbClr val="92D050"/>
                </a:solidFill>
                <a:latin typeface="Times New Roman" pitchFamily="18" charset="0"/>
                <a:cs typeface="Times New Roman" pitchFamily="18" charset="0"/>
              </a:rPr>
              <a:t>Лечение</a:t>
            </a:r>
            <a:endParaRPr lang="ru-RU" sz="3200" dirty="0">
              <a:solidFill>
                <a:srgbClr val="92D050"/>
              </a:solidFill>
              <a:latin typeface="Times New Roman" pitchFamily="18" charset="0"/>
              <a:cs typeface="Times New Roman" pitchFamily="18" charset="0"/>
            </a:endParaRPr>
          </a:p>
        </p:txBody>
      </p:sp>
      <p:sp>
        <p:nvSpPr>
          <p:cNvPr id="3" name="Объект 2"/>
          <p:cNvSpPr>
            <a:spLocks noGrp="1"/>
          </p:cNvSpPr>
          <p:nvPr>
            <p:ph idx="1"/>
          </p:nvPr>
        </p:nvSpPr>
        <p:spPr>
          <a:xfrm>
            <a:off x="827584" y="1556792"/>
            <a:ext cx="7315200" cy="4043583"/>
          </a:xfrm>
        </p:spPr>
        <p:txBody>
          <a:bodyPr>
            <a:normAutofit fontScale="92500"/>
          </a:bodyPr>
          <a:lstStyle/>
          <a:p>
            <a:pPr marL="45720" indent="0">
              <a:buNone/>
            </a:pPr>
            <a:endParaRPr lang="ru-RU" sz="1800" dirty="0"/>
          </a:p>
          <a:p>
            <a:pPr marL="45720" indent="0" algn="ctr">
              <a:buNone/>
            </a:pPr>
            <a:r>
              <a:rPr lang="ru-RU" sz="2800" dirty="0" smtClean="0">
                <a:latin typeface="Times New Roman" pitchFamily="18" charset="0"/>
                <a:cs typeface="Times New Roman" pitchFamily="18" charset="0"/>
              </a:rPr>
              <a:t>Проводят </a:t>
            </a:r>
            <a:r>
              <a:rPr lang="ru-RU" sz="2800" dirty="0">
                <a:latin typeface="Times New Roman" pitchFamily="18" charset="0"/>
                <a:cs typeface="Times New Roman" pitchFamily="18" charset="0"/>
              </a:rPr>
              <a:t>только в специализированном стационаре закрытого режима или в отведенных для наркоманов отделениях психиатрических больниц. </a:t>
            </a:r>
            <a:endParaRPr lang="ru-RU" sz="2800" dirty="0" smtClean="0">
              <a:latin typeface="Times New Roman" pitchFamily="18" charset="0"/>
              <a:cs typeface="Times New Roman" pitchFamily="18" charset="0"/>
            </a:endParaRPr>
          </a:p>
          <a:p>
            <a:pPr marL="45720" indent="0" algn="ctr">
              <a:buNone/>
            </a:pPr>
            <a:endParaRPr lang="ru-RU" sz="2800" dirty="0">
              <a:latin typeface="Times New Roman" pitchFamily="18" charset="0"/>
              <a:cs typeface="Times New Roman" pitchFamily="18" charset="0"/>
            </a:endParaRPr>
          </a:p>
          <a:p>
            <a:pPr marL="45720" indent="0" algn="ctr">
              <a:buNone/>
            </a:pPr>
            <a:r>
              <a:rPr lang="ru-RU" sz="2800" dirty="0">
                <a:latin typeface="Times New Roman" pitchFamily="18" charset="0"/>
                <a:cs typeface="Times New Roman" pitchFamily="18" charset="0"/>
              </a:rPr>
              <a:t>Токсикоманы должны стоять на учете в наркологическом диспансере, хотя в настоящее время допустимо их анонимное </a:t>
            </a:r>
            <a:r>
              <a:rPr lang="ru-RU" sz="2800" dirty="0" smtClean="0">
                <a:latin typeface="Times New Roman" pitchFamily="18" charset="0"/>
                <a:cs typeface="Times New Roman" pitchFamily="18" charset="0"/>
              </a:rPr>
              <a:t>лечение.</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024403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315200" cy="637964"/>
          </a:xfrm>
        </p:spPr>
        <p:txBody>
          <a:bodyPr>
            <a:normAutofit fontScale="90000"/>
          </a:bodyPr>
          <a:lstStyle/>
          <a:p>
            <a:pPr algn="ctr"/>
            <a:r>
              <a:rPr lang="ru-RU" sz="3200" dirty="0" smtClean="0">
                <a:solidFill>
                  <a:srgbClr val="92D050"/>
                </a:solidFill>
                <a:latin typeface="Times New Roman" pitchFamily="18" charset="0"/>
                <a:cs typeface="Times New Roman" pitchFamily="18" charset="0"/>
              </a:rPr>
              <a:t>Профилактика</a:t>
            </a:r>
            <a:r>
              <a:rPr lang="ru-RU" dirty="0" smtClean="0"/>
              <a:t> </a:t>
            </a:r>
            <a:endParaRPr lang="ru-RU" dirty="0"/>
          </a:p>
        </p:txBody>
      </p:sp>
      <p:sp>
        <p:nvSpPr>
          <p:cNvPr id="3" name="Объект 2"/>
          <p:cNvSpPr>
            <a:spLocks noGrp="1"/>
          </p:cNvSpPr>
          <p:nvPr>
            <p:ph idx="1"/>
          </p:nvPr>
        </p:nvSpPr>
        <p:spPr>
          <a:xfrm>
            <a:off x="179512" y="1196753"/>
            <a:ext cx="8784976" cy="5472608"/>
          </a:xfrm>
        </p:spPr>
        <p:txBody>
          <a:bodyPr>
            <a:normAutofit/>
          </a:bodyPr>
          <a:lstStyle/>
          <a:p>
            <a:pPr algn="just"/>
            <a:r>
              <a:rPr lang="ru-RU" dirty="0"/>
              <a:t> </a:t>
            </a:r>
            <a:r>
              <a:rPr lang="ru-RU" sz="2400" dirty="0">
                <a:latin typeface="Times New Roman" pitchFamily="18" charset="0"/>
                <a:cs typeface="Times New Roman" pitchFamily="18" charset="0"/>
              </a:rPr>
              <a:t>В основе профилактики токсикомании лежит антиалкогольная и антинаркотическая пропаганда; выявление лиц, склонных к употреблению токсикоманических веществ, с последующим регулярным их обследованием и проведением разъяснительной работы. </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Медицинская профилактика включает санитарное просвещение, контроль за назначением наркотиков и наркотически действующих медикаментов (строгое соблюдение показаний, кратковременность, контроль за дозой, чередование препаратов во избежание привыкания), своевременное выявление случаев злоупотребления (первичная профилактика), контроль за ремиссией после лечения, предупреждение рецидива (вторичная профилактика).</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00858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68952" cy="1154097"/>
          </a:xfrm>
        </p:spPr>
        <p:txBody>
          <a:bodyPr>
            <a:normAutofit fontScale="90000"/>
          </a:bodyPr>
          <a:lstStyle/>
          <a:p>
            <a:pPr algn="ctr"/>
            <a:r>
              <a:rPr lang="ru-RU" dirty="0" smtClean="0">
                <a:solidFill>
                  <a:srgbClr val="92D050"/>
                </a:solidFill>
                <a:latin typeface="Times New Roman" pitchFamily="18" charset="0"/>
                <a:cs typeface="Times New Roman" pitchFamily="18" charset="0"/>
              </a:rPr>
              <a:t>Распространённость</a:t>
            </a:r>
            <a:r>
              <a:rPr lang="en-US" dirty="0" smtClean="0"/>
              <a:t> </a:t>
            </a:r>
            <a:r>
              <a:rPr lang="ru-RU" dirty="0" smtClean="0">
                <a:solidFill>
                  <a:srgbClr val="92D050"/>
                </a:solidFill>
                <a:latin typeface="Times New Roman" pitchFamily="18" charset="0"/>
                <a:cs typeface="Times New Roman" pitchFamily="18" charset="0"/>
              </a:rPr>
              <a:t>наркомании и токсикомании  в </a:t>
            </a:r>
            <a:r>
              <a:rPr lang="ru-RU" dirty="0">
                <a:solidFill>
                  <a:srgbClr val="92D050"/>
                </a:solidFill>
                <a:latin typeface="Times New Roman" pitchFamily="18" charset="0"/>
                <a:cs typeface="Times New Roman" pitchFamily="18" charset="0"/>
              </a:rPr>
              <a:t>РБ на </a:t>
            </a:r>
            <a:r>
              <a:rPr lang="ru-RU" dirty="0" smtClean="0">
                <a:solidFill>
                  <a:srgbClr val="92D050"/>
                </a:solidFill>
                <a:latin typeface="Times New Roman" pitchFamily="18" charset="0"/>
                <a:cs typeface="Times New Roman" pitchFamily="18" charset="0"/>
              </a:rPr>
              <a:t>2011-2012 </a:t>
            </a:r>
            <a:r>
              <a:rPr lang="ru-RU" dirty="0">
                <a:solidFill>
                  <a:srgbClr val="92D050"/>
                </a:solidFill>
                <a:latin typeface="Times New Roman" pitchFamily="18" charset="0"/>
                <a:cs typeface="Times New Roman" pitchFamily="18" charset="0"/>
              </a:rPr>
              <a:t>год</a:t>
            </a:r>
            <a:endParaRPr lang="ru-RU" dirty="0"/>
          </a:p>
        </p:txBody>
      </p:sp>
      <p:sp>
        <p:nvSpPr>
          <p:cNvPr id="3" name="Объект 2"/>
          <p:cNvSpPr>
            <a:spLocks noGrp="1"/>
          </p:cNvSpPr>
          <p:nvPr>
            <p:ph idx="1"/>
          </p:nvPr>
        </p:nvSpPr>
        <p:spPr>
          <a:xfrm>
            <a:off x="323528" y="1340768"/>
            <a:ext cx="8640960" cy="4968593"/>
          </a:xfrm>
        </p:spPr>
        <p:txBody>
          <a:bodyPr>
            <a:noAutofit/>
          </a:bodyPr>
          <a:lstStyle/>
          <a:p>
            <a:pPr marL="45720" indent="0" algn="just">
              <a:buNone/>
            </a:pPr>
            <a:r>
              <a:rPr lang="ru-RU" sz="28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Регистрируемое </a:t>
            </a:r>
            <a:r>
              <a:rPr lang="ru-RU" sz="3200" dirty="0">
                <a:latin typeface="Times New Roman" pitchFamily="18" charset="0"/>
                <a:cs typeface="Times New Roman" pitchFamily="18" charset="0"/>
              </a:rPr>
              <a:t>число случаев заболевания наркоманией и </a:t>
            </a:r>
            <a:r>
              <a:rPr lang="ru-RU" sz="3200" dirty="0" smtClean="0">
                <a:latin typeface="Times New Roman" pitchFamily="18" charset="0"/>
                <a:cs typeface="Times New Roman" pitchFamily="18" charset="0"/>
              </a:rPr>
              <a:t>токсикоманией в </a:t>
            </a:r>
            <a:r>
              <a:rPr lang="ru-RU" sz="3200" dirty="0">
                <a:latin typeface="Times New Roman" pitchFamily="18" charset="0"/>
                <a:cs typeface="Times New Roman" pitchFamily="18" charset="0"/>
              </a:rPr>
              <a:t>2011 году по сравнению с 2010 годом уменьшилось на 21,3%. </a:t>
            </a:r>
            <a:r>
              <a:rPr lang="ru-RU" sz="3200" dirty="0" smtClean="0">
                <a:latin typeface="Times New Roman" pitchFamily="18" charset="0"/>
                <a:cs typeface="Times New Roman" pitchFamily="18" charset="0"/>
              </a:rPr>
              <a:t>					В </a:t>
            </a:r>
            <a:r>
              <a:rPr lang="ru-RU" sz="3200" dirty="0">
                <a:latin typeface="Times New Roman" pitchFamily="18" charset="0"/>
                <a:cs typeface="Times New Roman" pitchFamily="18" charset="0"/>
              </a:rPr>
              <a:t>то же время наблюдается рост численности контингента пациентов, получающих наркологическую помощь. Их общая численность на начало 2012 года составила около 195,2 тыс. человек, из них 38,8 тыс. - женщины. </a:t>
            </a:r>
          </a:p>
        </p:txBody>
      </p:sp>
    </p:spTree>
    <p:extLst>
      <p:ext uri="{BB962C8B-B14F-4D97-AF65-F5344CB8AC3E}">
        <p14:creationId xmlns:p14="http://schemas.microsoft.com/office/powerpoint/2010/main" val="4044165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0" y="0"/>
            <a:ext cx="9144000" cy="6858000"/>
          </a:xfrm>
        </p:spPr>
        <p:txBody>
          <a:bodyPr>
            <a:normAutofit/>
          </a:bodyPr>
          <a:lstStyle/>
          <a:p>
            <a:pPr algn="just">
              <a:buFont typeface="Wingdings 2" pitchFamily="18" charset="2"/>
              <a:buNone/>
            </a:pPr>
            <a:r>
              <a:rPr lang="ru-RU" sz="2800" dirty="0" smtClean="0">
                <a:latin typeface="Times New Roman" pitchFamily="18" charset="0"/>
                <a:cs typeface="Times New Roman" pitchFamily="18" charset="0"/>
              </a:rPr>
              <a:t>		Таким образом, химической зависимости подвержены не только подростки, но и взрослые. Аддиктивное поведение является поведением, отклоняющимся от общепринятых социальных норм, а соответственно его можно рассматривать и как одну из форм девиантного поведения.</a:t>
            </a:r>
          </a:p>
        </p:txBody>
      </p:sp>
      <p:pic>
        <p:nvPicPr>
          <p:cNvPr id="4" name="Рисунок 3" descr="31075259_120080321034959134737i2.jpg"/>
          <p:cNvPicPr>
            <a:picLocks noChangeAspect="1"/>
          </p:cNvPicPr>
          <p:nvPr/>
        </p:nvPicPr>
        <p:blipFill>
          <a:blip r:embed="rId2" cstate="print"/>
          <a:stretch>
            <a:fillRect/>
          </a:stretch>
        </p:blipFill>
        <p:spPr>
          <a:xfrm>
            <a:off x="3275856" y="2780928"/>
            <a:ext cx="5544616" cy="3888432"/>
          </a:xfrm>
          <a:prstGeom prst="rect">
            <a:avLst/>
          </a:prstGeom>
          <a:ln>
            <a:noFill/>
          </a:ln>
          <a:effectLst>
            <a:softEdge rad="112500"/>
          </a:effectLst>
        </p:spPr>
      </p:pic>
    </p:spTree>
    <p:extLst>
      <p:ext uri="{BB962C8B-B14F-4D97-AF65-F5344CB8AC3E}">
        <p14:creationId xmlns:p14="http://schemas.microsoft.com/office/powerpoint/2010/main" val="15726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58150"/>
            <a:ext cx="7973357" cy="6499850"/>
          </a:xfrm>
        </p:spPr>
        <p:txBody>
          <a:bodyPr>
            <a:noAutofit/>
          </a:bodyPr>
          <a:lstStyle/>
          <a:p>
            <a:r>
              <a:rPr lang="ru-RU" sz="3600" dirty="0" smtClean="0">
                <a:solidFill>
                  <a:srgbClr val="92D050"/>
                </a:solidFill>
                <a:latin typeface="Times New Roman" pitchFamily="18" charset="0"/>
                <a:cs typeface="Times New Roman" pitchFamily="18" charset="0"/>
              </a:rPr>
              <a:t>         </a:t>
            </a:r>
            <a:br>
              <a:rPr lang="ru-RU" sz="3600" dirty="0" smtClean="0">
                <a:solidFill>
                  <a:srgbClr val="92D050"/>
                </a:solidFill>
                <a:latin typeface="Times New Roman" pitchFamily="18" charset="0"/>
                <a:cs typeface="Times New Roman" pitchFamily="18" charset="0"/>
              </a:rPr>
            </a:br>
            <a:r>
              <a:rPr lang="ru-RU" sz="3600" dirty="0">
                <a:solidFill>
                  <a:srgbClr val="92D050"/>
                </a:solidFill>
                <a:latin typeface="Times New Roman" pitchFamily="18" charset="0"/>
                <a:cs typeface="Times New Roman" pitchFamily="18" charset="0"/>
              </a:rPr>
              <a:t/>
            </a:r>
            <a:br>
              <a:rPr lang="ru-RU" sz="3600" dirty="0">
                <a:solidFill>
                  <a:srgbClr val="92D050"/>
                </a:solidFill>
                <a:latin typeface="Times New Roman" pitchFamily="18" charset="0"/>
                <a:cs typeface="Times New Roman" pitchFamily="18" charset="0"/>
              </a:rPr>
            </a:br>
            <a:r>
              <a:rPr lang="ru-RU" sz="3600" dirty="0" smtClean="0">
                <a:solidFill>
                  <a:srgbClr val="92D050"/>
                </a:solidFill>
                <a:latin typeface="Times New Roman" pitchFamily="18" charset="0"/>
                <a:cs typeface="Times New Roman" pitchFamily="18" charset="0"/>
              </a:rPr>
              <a:t/>
            </a:r>
            <a:br>
              <a:rPr lang="ru-RU" sz="3600" dirty="0" smtClean="0">
                <a:solidFill>
                  <a:srgbClr val="92D050"/>
                </a:solidFill>
                <a:latin typeface="Times New Roman" pitchFamily="18" charset="0"/>
                <a:cs typeface="Times New Roman" pitchFamily="18" charset="0"/>
              </a:rPr>
            </a:br>
            <a:r>
              <a:rPr lang="ru-RU" sz="3600" dirty="0">
                <a:solidFill>
                  <a:srgbClr val="92D050"/>
                </a:solidFill>
                <a:latin typeface="Times New Roman" pitchFamily="18" charset="0"/>
                <a:cs typeface="Times New Roman" pitchFamily="18" charset="0"/>
              </a:rPr>
              <a:t/>
            </a:r>
            <a:br>
              <a:rPr lang="ru-RU" sz="3600" dirty="0">
                <a:solidFill>
                  <a:srgbClr val="92D050"/>
                </a:solidFill>
                <a:latin typeface="Times New Roman" pitchFamily="18" charset="0"/>
                <a:cs typeface="Times New Roman" pitchFamily="18" charset="0"/>
              </a:rPr>
            </a:br>
            <a:r>
              <a:rPr lang="ru-RU" sz="3600" dirty="0" smtClean="0">
                <a:solidFill>
                  <a:srgbClr val="92D050"/>
                </a:solidFill>
                <a:latin typeface="Times New Roman" pitchFamily="18" charset="0"/>
                <a:cs typeface="Times New Roman" pitchFamily="18" charset="0"/>
              </a:rPr>
              <a:t/>
            </a:r>
            <a:br>
              <a:rPr lang="ru-RU" sz="3600" dirty="0" smtClean="0">
                <a:solidFill>
                  <a:srgbClr val="92D050"/>
                </a:solidFill>
                <a:latin typeface="Times New Roman" pitchFamily="18" charset="0"/>
                <a:cs typeface="Times New Roman" pitchFamily="18" charset="0"/>
              </a:rPr>
            </a:br>
            <a:r>
              <a:rPr lang="ru-RU" sz="3600" dirty="0">
                <a:solidFill>
                  <a:srgbClr val="92D050"/>
                </a:solidFill>
                <a:latin typeface="Times New Roman" pitchFamily="18" charset="0"/>
                <a:cs typeface="Times New Roman" pitchFamily="18" charset="0"/>
              </a:rPr>
              <a:t/>
            </a:r>
            <a:br>
              <a:rPr lang="ru-RU" sz="3600" dirty="0">
                <a:solidFill>
                  <a:srgbClr val="92D050"/>
                </a:solidFill>
                <a:latin typeface="Times New Roman" pitchFamily="18" charset="0"/>
                <a:cs typeface="Times New Roman" pitchFamily="18" charset="0"/>
              </a:rPr>
            </a:br>
            <a:r>
              <a:rPr lang="ru-RU" sz="3600" dirty="0" smtClean="0">
                <a:solidFill>
                  <a:srgbClr val="92D050"/>
                </a:solidFill>
                <a:latin typeface="Times New Roman" pitchFamily="18" charset="0"/>
                <a:cs typeface="Times New Roman" pitchFamily="18" charset="0"/>
              </a:rPr>
              <a:t/>
            </a:r>
            <a:br>
              <a:rPr lang="ru-RU" sz="3600" dirty="0" smtClean="0">
                <a:solidFill>
                  <a:srgbClr val="92D050"/>
                </a:solidFill>
                <a:latin typeface="Times New Roman" pitchFamily="18" charset="0"/>
                <a:cs typeface="Times New Roman" pitchFamily="18" charset="0"/>
              </a:rPr>
            </a:br>
            <a:r>
              <a:rPr lang="ru-RU" sz="3600" dirty="0" smtClean="0">
                <a:solidFill>
                  <a:srgbClr val="92D050"/>
                </a:solidFill>
                <a:latin typeface="Times New Roman" pitchFamily="18" charset="0"/>
                <a:cs typeface="Times New Roman" pitchFamily="18" charset="0"/>
              </a:rPr>
              <a:t>Aддикция </a:t>
            </a:r>
            <a:r>
              <a:rPr lang="ru-RU" sz="3600" dirty="0">
                <a:solidFill>
                  <a:srgbClr val="92D050"/>
                </a:solidFill>
                <a:latin typeface="Times New Roman" pitchFamily="18" charset="0"/>
                <a:cs typeface="Times New Roman" pitchFamily="18" charset="0"/>
              </a:rPr>
              <a:t>(зависимость) </a:t>
            </a:r>
            <a:r>
              <a:rPr lang="ru-RU" sz="3200" dirty="0">
                <a:solidFill>
                  <a:schemeClr val="bg2">
                    <a:lumMod val="10000"/>
                    <a:lumOff val="90000"/>
                  </a:schemeClr>
                </a:solidFill>
                <a:latin typeface="Times New Roman" pitchFamily="18" charset="0"/>
                <a:cs typeface="Times New Roman" pitchFamily="18" charset="0"/>
              </a:rPr>
              <a:t>— </a:t>
            </a:r>
            <a:r>
              <a:rPr lang="ru-RU" sz="2800" dirty="0">
                <a:solidFill>
                  <a:schemeClr val="bg2">
                    <a:lumMod val="10000"/>
                    <a:lumOff val="90000"/>
                  </a:schemeClr>
                </a:solidFill>
                <a:latin typeface="Times New Roman" pitchFamily="18" charset="0"/>
                <a:cs typeface="Times New Roman" pitchFamily="18" charset="0"/>
              </a:rPr>
              <a:t>ощущаемая человеком навязчивая потребность к определенной деятельности. Термин часто употребляется для таких явлений, как лекарственная зависимость, наркомания, но ныне применяется и к нехимическим (поведенческим) </a:t>
            </a:r>
            <a:r>
              <a:rPr lang="ru-RU" sz="2800" dirty="0" smtClean="0">
                <a:solidFill>
                  <a:schemeClr val="bg2">
                    <a:lumMod val="10000"/>
                    <a:lumOff val="90000"/>
                  </a:schemeClr>
                </a:solidFill>
                <a:latin typeface="Times New Roman" pitchFamily="18" charset="0"/>
                <a:cs typeface="Times New Roman" pitchFamily="18" charset="0"/>
              </a:rPr>
              <a:t>зависимостям.</a:t>
            </a:r>
            <a:br>
              <a:rPr lang="ru-RU" sz="2800" dirty="0" smtClean="0">
                <a:solidFill>
                  <a:schemeClr val="bg2">
                    <a:lumMod val="10000"/>
                    <a:lumOff val="90000"/>
                  </a:schemeClr>
                </a:solidFill>
                <a:latin typeface="Times New Roman" pitchFamily="18" charset="0"/>
                <a:cs typeface="Times New Roman" pitchFamily="18" charset="0"/>
              </a:rPr>
            </a:b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3200" dirty="0" smtClean="0">
                <a:solidFill>
                  <a:srgbClr val="92D050"/>
                </a:solidFill>
                <a:latin typeface="Times New Roman" pitchFamily="18" charset="0"/>
                <a:cs typeface="Times New Roman" pitchFamily="18" charset="0"/>
              </a:rPr>
              <a:t>Аддикция</a:t>
            </a:r>
            <a:r>
              <a:rPr lang="ru-RU" sz="3200" dirty="0">
                <a:solidFill>
                  <a:srgbClr val="92D050"/>
                </a:solidFill>
                <a:latin typeface="Times New Roman" pitchFamily="18" charset="0"/>
                <a:cs typeface="Times New Roman" pitchFamily="18" charset="0"/>
              </a:rPr>
              <a:t>, аддиктивное поведение </a:t>
            </a:r>
            <a:r>
              <a:rPr lang="ru-RU" sz="2800" dirty="0">
                <a:solidFill>
                  <a:schemeClr val="bg2">
                    <a:lumMod val="10000"/>
                    <a:lumOff val="90000"/>
                  </a:schemeClr>
                </a:solidFill>
                <a:latin typeface="Times New Roman" pitchFamily="18" charset="0"/>
                <a:cs typeface="Times New Roman" pitchFamily="18" charset="0"/>
              </a:rPr>
              <a:t>- (англ. addictive –захватывающее (поведение),  лат. addictus - слепо преданный, полностью, пристрастившийся к чему-либо, обреченный, порабощенный, целиком подчинившийся кому-либо.)</a:t>
            </a:r>
            <a:br>
              <a:rPr lang="ru-RU" sz="2800" dirty="0">
                <a:solidFill>
                  <a:schemeClr val="bg2">
                    <a:lumMod val="10000"/>
                    <a:lumOff val="90000"/>
                  </a:schemeClr>
                </a:solidFill>
                <a:latin typeface="Times New Roman" pitchFamily="18" charset="0"/>
                <a:cs typeface="Times New Roman" pitchFamily="18" charset="0"/>
              </a:rPr>
            </a:b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883306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276872"/>
            <a:ext cx="7315200" cy="2510172"/>
          </a:xfrm>
        </p:spPr>
        <p:txBody>
          <a:bodyPr>
            <a:noAutofit/>
          </a:bodyPr>
          <a:lstStyle/>
          <a:p>
            <a:pPr algn="ctr"/>
            <a:r>
              <a:rPr lang="ru-RU" sz="8000" dirty="0" smtClean="0">
                <a:solidFill>
                  <a:srgbClr val="92D050"/>
                </a:solidFill>
                <a:latin typeface="Times New Roman" pitchFamily="18" charset="0"/>
                <a:cs typeface="Times New Roman" pitchFamily="18" charset="0"/>
              </a:rPr>
              <a:t>Спасибо</a:t>
            </a:r>
            <a:r>
              <a:rPr lang="ru-RU" sz="8000" dirty="0" smtClean="0">
                <a:latin typeface="Times New Roman" pitchFamily="18" charset="0"/>
                <a:cs typeface="Times New Roman" pitchFamily="18" charset="0"/>
              </a:rPr>
              <a:t> </a:t>
            </a:r>
            <a:r>
              <a:rPr lang="ru-RU" sz="8000" dirty="0" smtClean="0">
                <a:solidFill>
                  <a:srgbClr val="92D050"/>
                </a:solidFill>
                <a:latin typeface="Times New Roman" pitchFamily="18" charset="0"/>
                <a:cs typeface="Times New Roman" pitchFamily="18" charset="0"/>
              </a:rPr>
              <a:t>за внимание!!!</a:t>
            </a:r>
            <a:endParaRPr lang="ru-RU" sz="8000" dirty="0">
              <a:solidFill>
                <a:srgbClr val="92D050"/>
              </a:solidFill>
              <a:latin typeface="Times New Roman" pitchFamily="18" charset="0"/>
              <a:cs typeface="Times New Roman" pitchFamily="18" charset="0"/>
            </a:endParaRPr>
          </a:p>
        </p:txBody>
      </p:sp>
    </p:spTree>
    <p:extLst>
      <p:ext uri="{BB962C8B-B14F-4D97-AF65-F5344CB8AC3E}">
        <p14:creationId xmlns:p14="http://schemas.microsoft.com/office/powerpoint/2010/main" val="241905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640960" cy="5909310"/>
          </a:xfrm>
          <a:prstGeom prst="rect">
            <a:avLst/>
          </a:prstGeom>
        </p:spPr>
        <p:txBody>
          <a:bodyPr wrap="square">
            <a:spAutoFit/>
          </a:bodyPr>
          <a:lstStyle/>
          <a:p>
            <a:pPr algn="ctr">
              <a:buFont typeface="Wingdings 2" pitchFamily="18" charset="2"/>
              <a:buNone/>
            </a:pPr>
            <a:r>
              <a:rPr lang="ru-RU" sz="3200" dirty="0" smtClean="0">
                <a:solidFill>
                  <a:srgbClr val="92D050"/>
                </a:solidFill>
              </a:rPr>
              <a:t> Виды химической зависимости</a:t>
            </a:r>
          </a:p>
          <a:p>
            <a:pPr>
              <a:buFont typeface="Wingdings 2" pitchFamily="18" charset="2"/>
              <a:buNone/>
            </a:pPr>
            <a:endParaRPr lang="ru-RU" dirty="0" smtClean="0"/>
          </a:p>
          <a:p>
            <a:pPr>
              <a:buFont typeface="Wingdings 2" pitchFamily="18" charset="2"/>
              <a:buNone/>
            </a:pPr>
            <a:r>
              <a:rPr lang="ru-RU" sz="2400" dirty="0" smtClean="0">
                <a:solidFill>
                  <a:schemeClr val="bg2">
                    <a:lumMod val="10000"/>
                    <a:lumOff val="90000"/>
                  </a:schemeClr>
                </a:solidFill>
              </a:rPr>
              <a:t>В классификации химической зависимости принято выделять три вида такой зависимости - это:</a:t>
            </a:r>
          </a:p>
          <a:p>
            <a:pPr>
              <a:buFont typeface="Wingdings 2" pitchFamily="18" charset="2"/>
              <a:buNone/>
            </a:pPr>
            <a:endParaRPr lang="ru-RU" sz="2400" dirty="0">
              <a:solidFill>
                <a:schemeClr val="tx2">
                  <a:lumMod val="75000"/>
                </a:schemeClr>
              </a:solidFill>
            </a:endParaRPr>
          </a:p>
          <a:p>
            <a:pPr>
              <a:buFont typeface="Wingdings 2" pitchFamily="18" charset="2"/>
              <a:buNone/>
            </a:pPr>
            <a:endParaRPr lang="ru-RU" sz="2400" dirty="0" smtClean="0">
              <a:solidFill>
                <a:schemeClr val="tx2">
                  <a:lumMod val="75000"/>
                </a:schemeClr>
              </a:solidFill>
            </a:endParaRPr>
          </a:p>
          <a:p>
            <a:pPr>
              <a:buFont typeface="Wingdings 2" pitchFamily="18" charset="2"/>
              <a:buNone/>
            </a:pPr>
            <a:endParaRPr lang="ru-RU" sz="2400" dirty="0" smtClean="0">
              <a:solidFill>
                <a:schemeClr val="tx2">
                  <a:lumMod val="75000"/>
                </a:schemeClr>
              </a:solidFill>
            </a:endParaRPr>
          </a:p>
          <a:p>
            <a:pPr marL="342900" indent="-342900">
              <a:buFont typeface="Wingdings 2" pitchFamily="18" charset="2"/>
              <a:buAutoNum type="arabicPeriod"/>
            </a:pPr>
            <a:r>
              <a:rPr lang="ru-RU" sz="3200" dirty="0" smtClean="0">
                <a:solidFill>
                  <a:schemeClr val="accent4">
                    <a:lumMod val="60000"/>
                    <a:lumOff val="40000"/>
                  </a:schemeClr>
                </a:solidFill>
              </a:rPr>
              <a:t>Алкоголизм </a:t>
            </a:r>
          </a:p>
          <a:p>
            <a:pPr marL="342900" indent="-342900">
              <a:buFont typeface="Wingdings 2" pitchFamily="18" charset="2"/>
              <a:buAutoNum type="arabicPeriod"/>
            </a:pPr>
            <a:endParaRPr lang="ru-RU" sz="2800" dirty="0" smtClean="0">
              <a:solidFill>
                <a:schemeClr val="tx2">
                  <a:lumMod val="75000"/>
                </a:schemeClr>
              </a:solidFill>
            </a:endParaRPr>
          </a:p>
          <a:p>
            <a:pPr marL="342900" indent="-342900">
              <a:buFont typeface="Wingdings 2" pitchFamily="18" charset="2"/>
              <a:buAutoNum type="arabicPeriod"/>
            </a:pPr>
            <a:endParaRPr lang="ru-RU" sz="2800" dirty="0" smtClean="0">
              <a:solidFill>
                <a:schemeClr val="tx2">
                  <a:lumMod val="75000"/>
                </a:schemeClr>
              </a:solidFill>
            </a:endParaRPr>
          </a:p>
          <a:p>
            <a:pPr marL="342900" indent="-342900">
              <a:buFont typeface="Wingdings 2" pitchFamily="18" charset="2"/>
              <a:buAutoNum type="arabicPeriod"/>
            </a:pPr>
            <a:r>
              <a:rPr lang="ru-RU" sz="3200" dirty="0" smtClean="0">
                <a:solidFill>
                  <a:srgbClr val="FFFF00"/>
                </a:solidFill>
              </a:rPr>
              <a:t>Наркомания</a:t>
            </a:r>
          </a:p>
          <a:p>
            <a:pPr marL="342900" indent="-342900">
              <a:buFont typeface="Wingdings 2" pitchFamily="18" charset="2"/>
              <a:buAutoNum type="arabicPeriod"/>
            </a:pPr>
            <a:endParaRPr lang="ru-RU" sz="2800" dirty="0" smtClean="0">
              <a:solidFill>
                <a:schemeClr val="tx2">
                  <a:lumMod val="75000"/>
                </a:schemeClr>
              </a:solidFill>
            </a:endParaRPr>
          </a:p>
          <a:p>
            <a:pPr marL="342900" indent="-342900">
              <a:buFont typeface="Wingdings 2" pitchFamily="18" charset="2"/>
              <a:buAutoNum type="arabicPeriod"/>
            </a:pPr>
            <a:endParaRPr lang="ru-RU" sz="2800" dirty="0" smtClean="0">
              <a:solidFill>
                <a:schemeClr val="tx2">
                  <a:lumMod val="75000"/>
                </a:schemeClr>
              </a:solidFill>
            </a:endParaRPr>
          </a:p>
          <a:p>
            <a:pPr marL="342900" indent="-342900">
              <a:buFont typeface="Wingdings 2" pitchFamily="18" charset="2"/>
              <a:buAutoNum type="arabicPeriod"/>
            </a:pPr>
            <a:r>
              <a:rPr lang="ru-RU" sz="3200" dirty="0" smtClean="0">
                <a:solidFill>
                  <a:schemeClr val="tx2"/>
                </a:solidFill>
              </a:rPr>
              <a:t>Токсикомания</a:t>
            </a:r>
            <a:endParaRPr lang="ru-RU" sz="3200" dirty="0">
              <a:solidFill>
                <a:schemeClr val="tx2"/>
              </a:solidFill>
            </a:endParaRPr>
          </a:p>
        </p:txBody>
      </p:sp>
      <p:pic>
        <p:nvPicPr>
          <p:cNvPr id="5" name="Рисунок 4" descr="1269340747shpric-narcotic-narkotik-bayan.jpg"/>
          <p:cNvPicPr>
            <a:picLocks noChangeAspect="1"/>
          </p:cNvPicPr>
          <p:nvPr/>
        </p:nvPicPr>
        <p:blipFill>
          <a:blip r:embed="rId2" cstate="print"/>
          <a:stretch>
            <a:fillRect/>
          </a:stretch>
        </p:blipFill>
        <p:spPr>
          <a:xfrm>
            <a:off x="3635896" y="4564399"/>
            <a:ext cx="2592288" cy="1684987"/>
          </a:xfrm>
          <a:prstGeom prst="rect">
            <a:avLst/>
          </a:prstGeom>
          <a:effectLst>
            <a:glow rad="228600">
              <a:schemeClr val="accent1">
                <a:satMod val="175000"/>
                <a:alpha val="40000"/>
              </a:schemeClr>
            </a:glow>
          </a:effectLst>
        </p:spPr>
      </p:pic>
      <p:pic>
        <p:nvPicPr>
          <p:cNvPr id="6" name="Рисунок 5" descr="11.04 aucebzfd 5.jpg"/>
          <p:cNvPicPr>
            <a:picLocks noChangeAspect="1"/>
          </p:cNvPicPr>
          <p:nvPr/>
        </p:nvPicPr>
        <p:blipFill>
          <a:blip r:embed="rId3" cstate="print"/>
          <a:stretch>
            <a:fillRect/>
          </a:stretch>
        </p:blipFill>
        <p:spPr>
          <a:xfrm>
            <a:off x="3635896" y="2162860"/>
            <a:ext cx="2592288" cy="1453826"/>
          </a:xfrm>
          <a:prstGeom prst="rect">
            <a:avLst/>
          </a:prstGeom>
          <a:effectLst>
            <a:glow rad="228600">
              <a:schemeClr val="accent1">
                <a:satMod val="175000"/>
                <a:alpha val="40000"/>
              </a:schemeClr>
            </a:glow>
          </a:effectLst>
        </p:spPr>
      </p:pic>
      <p:pic>
        <p:nvPicPr>
          <p:cNvPr id="7" name="Рисунок 6" descr="07F73A73-FF5A-4D1D-90AB-0566DC100C4C_mw800_s.jpg"/>
          <p:cNvPicPr>
            <a:picLocks noChangeAspect="1"/>
          </p:cNvPicPr>
          <p:nvPr/>
        </p:nvPicPr>
        <p:blipFill>
          <a:blip r:embed="rId4" cstate="print"/>
          <a:stretch>
            <a:fillRect/>
          </a:stretch>
        </p:blipFill>
        <p:spPr>
          <a:xfrm>
            <a:off x="6228184" y="3284984"/>
            <a:ext cx="2441848" cy="183443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47626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2" descr="1.jpg"/>
          <p:cNvPicPr>
            <a:picLocks noChangeAspect="1"/>
          </p:cNvPicPr>
          <p:nvPr/>
        </p:nvPicPr>
        <p:blipFill>
          <a:blip r:embed="rId2">
            <a:extLst>
              <a:ext uri="{28A0092B-C50C-407E-A947-70E740481C1C}">
                <a14:useLocalDpi xmlns:a14="http://schemas.microsoft.com/office/drawing/2010/main" val="0"/>
              </a:ext>
            </a:extLst>
          </a:blip>
          <a:srcRect l="10156" r="10156"/>
          <a:stretch>
            <a:fillRect/>
          </a:stretch>
        </p:blipFill>
        <p:spPr bwMode="auto">
          <a:xfrm>
            <a:off x="36512" y="144412"/>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59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marL="548640" indent="-411480" fontAlgn="auto">
              <a:spcAft>
                <a:spcPts val="0"/>
              </a:spcAft>
              <a:buClr>
                <a:schemeClr val="tx1">
                  <a:shade val="95000"/>
                </a:schemeClr>
              </a:buClr>
              <a:buFont typeface="Wingdings 2"/>
              <a:buNone/>
              <a:defRPr/>
            </a:pPr>
            <a:r>
              <a:rPr lang="ru-RU" sz="3200" dirty="0" smtClean="0">
                <a:solidFill>
                  <a:schemeClr val="accent1">
                    <a:lumMod val="75000"/>
                  </a:schemeClr>
                </a:solidFill>
              </a:rPr>
              <a:t>		</a:t>
            </a:r>
            <a:r>
              <a:rPr lang="ru-RU" sz="3200" dirty="0" smtClean="0">
                <a:solidFill>
                  <a:srgbClr val="92D050"/>
                </a:solidFill>
                <a:latin typeface="Times New Roman" pitchFamily="18" charset="0"/>
                <a:cs typeface="Times New Roman" pitchFamily="18" charset="0"/>
              </a:rPr>
              <a:t>Алкоголизм</a:t>
            </a:r>
            <a:r>
              <a:rPr lang="ru-RU" sz="2800" dirty="0" smtClean="0">
                <a:latin typeface="Times New Roman" pitchFamily="18" charset="0"/>
                <a:cs typeface="Times New Roman" pitchFamily="18" charset="0"/>
              </a:rPr>
              <a:t> - вызванное злоупотреблением спиртными напитками хроническое, психическое заболевание, характеризующееся патологическим влечением к алкоголю и связанными с ним психическими и физическими последствиями алкогольной интоксикации .</a:t>
            </a:r>
            <a:endParaRPr lang="ru-RU" sz="2800" dirty="0">
              <a:latin typeface="Times New Roman" pitchFamily="18" charset="0"/>
              <a:cs typeface="Times New Roman" pitchFamily="18" charset="0"/>
            </a:endParaRPr>
          </a:p>
        </p:txBody>
      </p:sp>
      <p:pic>
        <p:nvPicPr>
          <p:cNvPr id="4" name="Рисунок 3" descr="162572_image_large.jpg"/>
          <p:cNvPicPr>
            <a:picLocks noChangeAspect="1"/>
          </p:cNvPicPr>
          <p:nvPr/>
        </p:nvPicPr>
        <p:blipFill>
          <a:blip r:embed="rId2" cstate="print"/>
          <a:stretch>
            <a:fillRect/>
          </a:stretch>
        </p:blipFill>
        <p:spPr>
          <a:xfrm>
            <a:off x="3563888" y="2999542"/>
            <a:ext cx="5354960" cy="3591385"/>
          </a:xfrm>
          <a:prstGeom prst="rect">
            <a:avLst/>
          </a:prstGeom>
          <a:ln>
            <a:noFill/>
          </a:ln>
          <a:effectLst>
            <a:softEdge rad="112500"/>
          </a:effectLst>
        </p:spPr>
      </p:pic>
    </p:spTree>
    <p:extLst>
      <p:ext uri="{BB962C8B-B14F-4D97-AF65-F5344CB8AC3E}">
        <p14:creationId xmlns:p14="http://schemas.microsoft.com/office/powerpoint/2010/main" val="37293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9036496" cy="6741368"/>
          </a:xfrm>
        </p:spPr>
        <p:txBody>
          <a:bodyPr>
            <a:normAutofit/>
          </a:bodyPr>
          <a:lstStyle/>
          <a:p>
            <a:pPr marL="548640" indent="-411480" fontAlgn="auto">
              <a:spcAft>
                <a:spcPts val="0"/>
              </a:spcAft>
              <a:buClr>
                <a:schemeClr val="tx1">
                  <a:shade val="95000"/>
                </a:schemeClr>
              </a:buClr>
              <a:buFont typeface="Wingdings 2"/>
              <a:buNone/>
              <a:defRPr/>
            </a:pPr>
            <a:r>
              <a:rPr lang="ru-RU" sz="3500" dirty="0" smtClean="0">
                <a:solidFill>
                  <a:srgbClr val="92D050"/>
                </a:solidFill>
              </a:rPr>
              <a:t>Группы алкогольных расстройств</a:t>
            </a:r>
            <a:r>
              <a:rPr lang="ru-RU" sz="3500" dirty="0" smtClean="0">
                <a:solidFill>
                  <a:schemeClr val="accent1">
                    <a:lumMod val="60000"/>
                    <a:lumOff val="40000"/>
                  </a:schemeClr>
                </a:solidFill>
              </a:rPr>
              <a:t>:</a:t>
            </a:r>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r>
              <a:rPr lang="ru-RU" dirty="0" smtClean="0">
                <a:solidFill>
                  <a:schemeClr val="tx2"/>
                </a:solidFill>
              </a:rPr>
              <a:t> </a:t>
            </a:r>
            <a:r>
              <a:rPr lang="ru-RU" sz="2400" u="sng" dirty="0" smtClean="0">
                <a:solidFill>
                  <a:schemeClr val="bg2">
                    <a:lumMod val="25000"/>
                    <a:lumOff val="75000"/>
                  </a:schemeClr>
                </a:solidFill>
              </a:rPr>
              <a:t>1.острая алкогольная интоксикация;</a:t>
            </a:r>
          </a:p>
          <a:p>
            <a:pPr marL="548640" indent="-411480" fontAlgn="auto">
              <a:spcAft>
                <a:spcPts val="0"/>
              </a:spcAft>
              <a:buClr>
                <a:schemeClr val="tx1">
                  <a:shade val="95000"/>
                </a:schemeClr>
              </a:buClr>
              <a:buFont typeface="Wingdings 2"/>
              <a:buNone/>
              <a:defRPr/>
            </a:pPr>
            <a:endParaRPr lang="ru-RU" sz="2400" dirty="0" smtClean="0">
              <a:solidFill>
                <a:schemeClr val="bg2">
                  <a:lumMod val="25000"/>
                  <a:lumOff val="75000"/>
                </a:schemeClr>
              </a:solidFill>
            </a:endParaRPr>
          </a:p>
          <a:p>
            <a:pPr marL="548640" indent="-411480" fontAlgn="auto">
              <a:spcAft>
                <a:spcPts val="0"/>
              </a:spcAft>
              <a:buClr>
                <a:schemeClr val="tx1">
                  <a:shade val="95000"/>
                </a:schemeClr>
              </a:buClr>
              <a:buFont typeface="Wingdings 2"/>
              <a:buNone/>
              <a:defRPr/>
            </a:pPr>
            <a:r>
              <a:rPr lang="ru-RU" sz="2400" dirty="0" smtClean="0">
                <a:solidFill>
                  <a:schemeClr val="bg2">
                    <a:lumMod val="25000"/>
                    <a:lumOff val="75000"/>
                  </a:schemeClr>
                </a:solidFill>
              </a:rPr>
              <a:t>- простое алкогольное опьянение;</a:t>
            </a:r>
          </a:p>
          <a:p>
            <a:pPr marL="548640" indent="-411480" fontAlgn="auto">
              <a:spcAft>
                <a:spcPts val="0"/>
              </a:spcAft>
              <a:buClr>
                <a:schemeClr val="tx1">
                  <a:shade val="95000"/>
                </a:schemeClr>
              </a:buClr>
              <a:buFont typeface="Wingdings 2"/>
              <a:buNone/>
              <a:defRPr/>
            </a:pPr>
            <a:endParaRPr lang="ru-RU" sz="2400" dirty="0" smtClean="0">
              <a:solidFill>
                <a:schemeClr val="bg2">
                  <a:lumMod val="25000"/>
                  <a:lumOff val="75000"/>
                </a:schemeClr>
              </a:solidFill>
            </a:endParaRPr>
          </a:p>
          <a:p>
            <a:pPr marL="548640" indent="-411480" fontAlgn="auto">
              <a:spcAft>
                <a:spcPts val="0"/>
              </a:spcAft>
              <a:buClr>
                <a:schemeClr val="tx1">
                  <a:shade val="95000"/>
                </a:schemeClr>
              </a:buClr>
              <a:buFont typeface="Wingdings 2"/>
              <a:buNone/>
              <a:defRPr/>
            </a:pPr>
            <a:r>
              <a:rPr lang="ru-RU" sz="2400" dirty="0" smtClean="0">
                <a:solidFill>
                  <a:schemeClr val="bg2">
                    <a:lumMod val="25000"/>
                    <a:lumOff val="75000"/>
                  </a:schemeClr>
                </a:solidFill>
              </a:rPr>
              <a:t>- изменённые формы простого алкогольного опьянения;</a:t>
            </a:r>
          </a:p>
          <a:p>
            <a:pPr marL="548640" indent="-411480" fontAlgn="auto">
              <a:spcAft>
                <a:spcPts val="0"/>
              </a:spcAft>
              <a:buClr>
                <a:schemeClr val="tx1">
                  <a:shade val="95000"/>
                </a:schemeClr>
              </a:buClr>
              <a:buFont typeface="Wingdings 2"/>
              <a:buNone/>
              <a:defRPr/>
            </a:pPr>
            <a:endParaRPr lang="ru-RU" sz="2400" dirty="0" smtClean="0">
              <a:solidFill>
                <a:schemeClr val="bg2">
                  <a:lumMod val="25000"/>
                  <a:lumOff val="75000"/>
                </a:schemeClr>
              </a:solidFill>
            </a:endParaRPr>
          </a:p>
          <a:p>
            <a:pPr marL="548640" indent="-411480" fontAlgn="auto">
              <a:spcAft>
                <a:spcPts val="0"/>
              </a:spcAft>
              <a:buClr>
                <a:schemeClr val="tx1">
                  <a:shade val="95000"/>
                </a:schemeClr>
              </a:buClr>
              <a:buFont typeface="Wingdings 2"/>
              <a:buNone/>
              <a:defRPr/>
            </a:pPr>
            <a:r>
              <a:rPr lang="ru-RU" sz="2400" dirty="0" smtClean="0">
                <a:solidFill>
                  <a:schemeClr val="bg2">
                    <a:lumMod val="25000"/>
                    <a:lumOff val="75000"/>
                  </a:schemeClr>
                </a:solidFill>
              </a:rPr>
              <a:t>- патологическое опьянение.</a:t>
            </a:r>
          </a:p>
          <a:p>
            <a:pPr marL="548640" indent="-411480" fontAlgn="auto">
              <a:spcAft>
                <a:spcPts val="0"/>
              </a:spcAft>
              <a:buClr>
                <a:schemeClr val="tx1">
                  <a:shade val="95000"/>
                </a:schemeClr>
              </a:buClr>
              <a:buFont typeface="Wingdings 2"/>
              <a:buNone/>
              <a:defRPr/>
            </a:pPr>
            <a:endParaRPr lang="ru-RU" sz="2400" dirty="0" smtClean="0">
              <a:solidFill>
                <a:schemeClr val="bg2">
                  <a:lumMod val="25000"/>
                  <a:lumOff val="75000"/>
                </a:schemeClr>
              </a:solidFill>
            </a:endParaRPr>
          </a:p>
          <a:p>
            <a:pPr marL="548640" indent="-411480" fontAlgn="auto">
              <a:spcAft>
                <a:spcPts val="0"/>
              </a:spcAft>
              <a:buClr>
                <a:schemeClr val="tx1">
                  <a:shade val="95000"/>
                </a:schemeClr>
              </a:buClr>
              <a:buFont typeface="Wingdings 2"/>
              <a:buNone/>
              <a:defRPr/>
            </a:pPr>
            <a:r>
              <a:rPr lang="ru-RU" sz="2400" u="sng" dirty="0" smtClean="0">
                <a:solidFill>
                  <a:schemeClr val="bg2">
                    <a:lumMod val="25000"/>
                    <a:lumOff val="75000"/>
                  </a:schemeClr>
                </a:solidFill>
              </a:rPr>
              <a:t>2.Хронический алкоголизм</a:t>
            </a:r>
          </a:p>
          <a:p>
            <a:pPr marL="548640" indent="-411480" fontAlgn="auto">
              <a:spcAft>
                <a:spcPts val="0"/>
              </a:spcAft>
              <a:buClr>
                <a:schemeClr val="tx1">
                  <a:shade val="95000"/>
                </a:schemeClr>
              </a:buClr>
              <a:buFont typeface="Wingdings 2"/>
              <a:buNone/>
              <a:defRPr/>
            </a:pPr>
            <a:endParaRPr lang="ru-RU" sz="2400" dirty="0" smtClean="0">
              <a:solidFill>
                <a:schemeClr val="bg2">
                  <a:lumMod val="25000"/>
                  <a:lumOff val="75000"/>
                </a:schemeClr>
              </a:solidFill>
            </a:endParaRPr>
          </a:p>
          <a:p>
            <a:pPr marL="548640" indent="-411480" fontAlgn="auto">
              <a:spcAft>
                <a:spcPts val="0"/>
              </a:spcAft>
              <a:buClr>
                <a:schemeClr val="tx1">
                  <a:shade val="95000"/>
                </a:schemeClr>
              </a:buClr>
              <a:buFont typeface="Wingdings 2"/>
              <a:buNone/>
              <a:defRPr/>
            </a:pPr>
            <a:r>
              <a:rPr lang="ru-RU" sz="2400" u="sng" dirty="0" smtClean="0">
                <a:solidFill>
                  <a:schemeClr val="bg2">
                    <a:lumMod val="25000"/>
                    <a:lumOff val="75000"/>
                  </a:schemeClr>
                </a:solidFill>
              </a:rPr>
              <a:t>3.Алкогольные (металкогольные) психозы.</a:t>
            </a:r>
            <a:endParaRPr lang="ru-RU" sz="2400" u="sng" dirty="0">
              <a:solidFill>
                <a:schemeClr val="bg2">
                  <a:lumMod val="25000"/>
                  <a:lumOff val="75000"/>
                </a:schemeClr>
              </a:solidFill>
            </a:endParaRPr>
          </a:p>
        </p:txBody>
      </p:sp>
      <p:pic>
        <p:nvPicPr>
          <p:cNvPr id="4" name="Рисунок 3" descr="alcohol.jpg"/>
          <p:cNvPicPr>
            <a:picLocks noChangeAspect="1"/>
          </p:cNvPicPr>
          <p:nvPr/>
        </p:nvPicPr>
        <p:blipFill>
          <a:blip r:embed="rId2" cstate="print"/>
          <a:stretch>
            <a:fillRect/>
          </a:stretch>
        </p:blipFill>
        <p:spPr>
          <a:xfrm>
            <a:off x="6732240" y="585192"/>
            <a:ext cx="2411760" cy="2411760"/>
          </a:xfrm>
          <a:prstGeom prst="rect">
            <a:avLst/>
          </a:prstGeom>
          <a:effectLst>
            <a:softEdge rad="63500"/>
          </a:effectLst>
        </p:spPr>
      </p:pic>
      <p:pic>
        <p:nvPicPr>
          <p:cNvPr id="5" name="Рисунок 4" descr="b69348d488765defcf1b50f75ba8ce735c707c92905844.jpg"/>
          <p:cNvPicPr>
            <a:picLocks noChangeAspect="1"/>
          </p:cNvPicPr>
          <p:nvPr/>
        </p:nvPicPr>
        <p:blipFill>
          <a:blip r:embed="rId3" cstate="print"/>
          <a:stretch>
            <a:fillRect/>
          </a:stretch>
        </p:blipFill>
        <p:spPr>
          <a:xfrm>
            <a:off x="6084168" y="3428999"/>
            <a:ext cx="2987824" cy="2222521"/>
          </a:xfrm>
          <a:prstGeom prst="rect">
            <a:avLst/>
          </a:prstGeom>
          <a:effectLst>
            <a:softEdge rad="127000"/>
          </a:effectLst>
        </p:spPr>
      </p:pic>
    </p:spTree>
    <p:extLst>
      <p:ext uri="{BB962C8B-B14F-4D97-AF65-F5344CB8AC3E}">
        <p14:creationId xmlns:p14="http://schemas.microsoft.com/office/powerpoint/2010/main" val="1972728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2.6|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81</TotalTime>
  <Words>2496</Words>
  <Application>Microsoft Office PowerPoint</Application>
  <PresentationFormat>Экран (4:3)</PresentationFormat>
  <Paragraphs>240</Paragraphs>
  <Slides>50</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59" baseType="lpstr">
      <vt:lpstr>a_ConceptoTitulLdBk</vt:lpstr>
      <vt:lpstr>a_SimplerGr</vt:lpstr>
      <vt:lpstr>Arial</vt:lpstr>
      <vt:lpstr>Calibri</vt:lpstr>
      <vt:lpstr>Times New Roman</vt:lpstr>
      <vt:lpstr>Wingdings</vt:lpstr>
      <vt:lpstr>Wingdings 2</vt:lpstr>
      <vt:lpstr>Перспектива</vt:lpstr>
      <vt:lpstr>Точечный рисунок</vt:lpstr>
      <vt:lpstr>Химические виды зависимости</vt:lpstr>
      <vt:lpstr>Химическая зависимость - вид нарушения адаптации, который характеризуется злоупотреблением одним или несколькими психоактивными веществами, которое приводит к индивидуальной психической или физической зависимости.</vt:lpstr>
      <vt:lpstr>Презентация PowerPoint</vt:lpstr>
      <vt:lpstr>Этапы формирования химической зависимости </vt:lpstr>
      <vt:lpstr>                Aддикция (зависимость) — ощущаемая человеком навязчивая потребность к определенной деятельности. Термин часто употребляется для таких явлений, как лекарственная зависимость, наркомания, но ныне применяется и к нехимическим (поведенческим) зависимостям.  Аддикция, аддиктивное поведение - (англ. addictive –захватывающее (поведение),  лат. addictus - слепо преданный, полностью, пристрастившийся к чему-либо, обреченный, порабощенный, целиком подчинившийся кому-либо.)  </vt:lpstr>
      <vt:lpstr>Презентация PowerPoint</vt:lpstr>
      <vt:lpstr>Презентация PowerPoint</vt:lpstr>
      <vt:lpstr>Презентация PowerPoint</vt:lpstr>
      <vt:lpstr>Презентация PowerPoint</vt:lpstr>
      <vt:lpstr> Острая алкогольная интоксикация - это переходящее состояние, возникающие вслед за приёмом алкоголя, который вызывает нарушения или изменения в физиологических, психологических или поведенческих функциях и состояниях.   </vt:lpstr>
      <vt:lpstr>Степени алкогольного опьянения </vt:lpstr>
      <vt:lpstr>Алкогольный абстинентный синдром (ААС) - это комплекс вегетативных, соматических, неврологических и психических нарушений, возникающих у больных алкоголизмом вслед за прекращением или резким сокращением более или менее длительного и массивного пьянства. </vt:lpstr>
      <vt:lpstr>Презентация PowerPoint</vt:lpstr>
      <vt:lpstr>Презентация PowerPoint</vt:lpstr>
      <vt:lpstr>Презентация PowerPoint</vt:lpstr>
      <vt:lpstr>Алкогольное поражение внутренних органов</vt:lpstr>
      <vt:lpstr>Симптомы алкоголизма</vt:lpstr>
      <vt:lpstr>Стадии алкогольной зависимости </vt:lpstr>
      <vt:lpstr>Распространённость  алкоголизма в РБ на 2011 год</vt:lpstr>
      <vt:lpstr>По данным ВОЗ белорусы выпивают в среднем 11,2 литров чистого спирта на душу населения. Более 5 литров алкоголя на душу населения в год по стандартам ВОЗ уже считается угрозой для нации. </vt:lpstr>
      <vt:lpstr>Список стран по потреблению алкоголя на человека:</vt:lpstr>
      <vt:lpstr>Лечение алкоголизма</vt:lpstr>
      <vt:lpstr>Последствия употребления алкоголя </vt:lpstr>
      <vt:lpstr>Профилактика алкоголизма</vt:lpstr>
      <vt:lpstr>Этапы профилактики алкоголизма</vt:lpstr>
      <vt:lpstr>Общество анонимных алкоголиков </vt:lpstr>
      <vt:lpstr>Общество анонимных алкоголиков</vt:lpstr>
      <vt:lpstr>Наркотики - </vt:lpstr>
      <vt:lpstr> Наркомания – патологическое  влечение к приему наркотических средств.    Термин "наркотик" происходит от греческого глагола "narkoo", что означает оцепенеть, сделаться нечувствительным.   </vt:lpstr>
      <vt:lpstr>Презентация PowerPoint</vt:lpstr>
      <vt:lpstr>Презентация PowerPoint</vt:lpstr>
      <vt:lpstr>Основные первые признаки развивающейся наркозависимости:</vt:lpstr>
      <vt:lpstr>Лечение наркотической зависимости </vt:lpstr>
      <vt:lpstr>Профилактика наркомании</vt:lpstr>
      <vt:lpstr>Профилактика наркомании</vt:lpstr>
      <vt:lpstr>Токсикомания </vt:lpstr>
      <vt:lpstr>Презентация PowerPoint</vt:lpstr>
      <vt:lpstr>     Летучие наркотически действующие вещества (ЛНДВ), иначе - делирианты, ингалянты</vt:lpstr>
      <vt:lpstr> </vt:lpstr>
      <vt:lpstr>Признаки опьянения</vt:lpstr>
      <vt:lpstr>Распространенные способы </vt:lpstr>
      <vt:lpstr> </vt:lpstr>
      <vt:lpstr>Последствия токсикомании</vt:lpstr>
      <vt:lpstr>Передоз</vt:lpstr>
      <vt:lpstr>Диагностика токсикомании</vt:lpstr>
      <vt:lpstr>Лечение</vt:lpstr>
      <vt:lpstr>Профилактика </vt:lpstr>
      <vt:lpstr>Распространённость наркомании и токсикомании  в РБ на 2011-2012 год</vt:lpstr>
      <vt:lpstr>Презентация PowerPoint</vt:lpstr>
      <vt:lpstr>Спасибо за внимание!!!</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Химические виды зависимости</dc:title>
  <dc:creator>www.MRMARKER.ru</dc:creator>
  <cp:lastModifiedBy>Пользователь</cp:lastModifiedBy>
  <cp:revision>9</cp:revision>
  <dcterms:created xsi:type="dcterms:W3CDTF">2012-11-14T16:17:46Z</dcterms:created>
  <dcterms:modified xsi:type="dcterms:W3CDTF">2017-11-06T08:33:33Z</dcterms:modified>
</cp:coreProperties>
</file>