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31" r:id="rId4"/>
    <p:sldId id="355" r:id="rId5"/>
    <p:sldId id="342" r:id="rId6"/>
    <p:sldId id="343" r:id="rId7"/>
    <p:sldId id="345" r:id="rId8"/>
    <p:sldId id="360" r:id="rId9"/>
    <p:sldId id="344" r:id="rId10"/>
    <p:sldId id="347" r:id="rId11"/>
    <p:sldId id="341" r:id="rId12"/>
    <p:sldId id="336" r:id="rId13"/>
    <p:sldId id="351" r:id="rId14"/>
    <p:sldId id="352" r:id="rId15"/>
    <p:sldId id="356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48" r:id="rId29"/>
    <p:sldId id="349" r:id="rId30"/>
    <p:sldId id="350" r:id="rId31"/>
    <p:sldId id="359" r:id="rId32"/>
    <p:sldId id="358" r:id="rId33"/>
    <p:sldId id="281" r:id="rId3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по уровням</a:t>
            </a:r>
            <a:endParaRPr lang="ru-RU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Лист1!$A$2:$A$43</c:f>
              <c:strCache>
                <c:ptCount val="42"/>
                <c:pt idx="0">
                  <c:v>МБОУ "СКОШ г. Аргун"</c:v>
                </c:pt>
                <c:pt idx="1">
                  <c:v>МБОУ "СОШ № 2 с. Чечен-Аул"</c:v>
                </c:pt>
                <c:pt idx="2">
                  <c:v>МБОУ "НОШ с. Бердыкель"</c:v>
                </c:pt>
                <c:pt idx="3">
                  <c:v>МБОУ «СОШ им. С. Лорсанова с. Шаами-Юрт»</c:v>
                </c:pt>
                <c:pt idx="4">
                  <c:v>МБОУ "СОШ №1 с. Ачхой-Мартан"</c:v>
                </c:pt>
                <c:pt idx="5">
                  <c:v>МБОУ "Дышне-Веденская СОШ №2"</c:v>
                </c:pt>
                <c:pt idx="6">
                  <c:v>МБОУ "Нижне-Курчалинская СОШ"</c:v>
                </c:pt>
                <c:pt idx="7">
                  <c:v>МБОУ "Веденская СОШ №1"</c:v>
                </c:pt>
                <c:pt idx="8">
                  <c:v>МБОУ «Комсомольская СШ»</c:v>
                </c:pt>
                <c:pt idx="9">
                  <c:v>МБОУ «Гудермесская СШ №2»</c:v>
                </c:pt>
                <c:pt idx="10">
                  <c:v>МБОУ НОШ с.Центора-Юрт</c:v>
                </c:pt>
                <c:pt idx="11">
                  <c:v>МБОУ «СОШ №2 с.Алхан-Кала Грозненского муниципального района Чеченской Республики»</c:v>
                </c:pt>
                <c:pt idx="12">
                  <c:v>МБОУ "Гимназия № 12"</c:v>
                </c:pt>
                <c:pt idx="13">
                  <c:v>МБОУ "Гимназия № 2" г. Грозного</c:v>
                </c:pt>
                <c:pt idx="14">
                  <c:v>МБОУ "Гимназия № 4" г. Грозного</c:v>
                </c:pt>
                <c:pt idx="15">
                  <c:v>МБОУ "Гимназия № 7" г. Грозного</c:v>
                </c:pt>
                <c:pt idx="16">
                  <c:v>МБОУ "Президентский лицей"</c:v>
                </c:pt>
                <c:pt idx="17">
                  <c:v>МБОУ "СОШ № 14" г. Грозного</c:v>
                </c:pt>
                <c:pt idx="18">
                  <c:v>МБОУ "СОШ № 60" г. Грозного</c:v>
                </c:pt>
                <c:pt idx="19">
                  <c:v>МБОУ "Аллероевская СШ №1"</c:v>
                </c:pt>
                <c:pt idx="20">
                  <c:v>МБОУ "Курчалоевская СШ №1"</c:v>
                </c:pt>
                <c:pt idx="21">
                  <c:v>МБОУ "Ахмат-Юртовская СШ №1 имени Героя России Первого Президента ЧР А-Х. Кадырова"</c:v>
                </c:pt>
                <c:pt idx="22">
                  <c:v>МБОУ "Ищерская СОШ"</c:v>
                </c:pt>
                <c:pt idx="23">
                  <c:v>МБОУ "Калиновская СОШ"</c:v>
                </c:pt>
                <c:pt idx="24">
                  <c:v>МБОУ "Наурская СОШ № 1"</c:v>
                </c:pt>
                <c:pt idx="25">
                  <c:v>МБОУ "ООШ с Бас-Гордали"</c:v>
                </c:pt>
                <c:pt idx="26">
                  <c:v>МБОУ "ООШ с.Ишхой-Хутор"</c:v>
                </c:pt>
                <c:pt idx="27">
                  <c:v>МБОУ «СОШ №1 им.Билимханова С.Г. с.Зандак"</c:v>
                </c:pt>
                <c:pt idx="28">
                  <c:v>МБОУ "СОШ с.Аллерой"</c:v>
                </c:pt>
                <c:pt idx="29">
                  <c:v>МБОУ "СОШ с. п. Бено-Юрт"</c:v>
                </c:pt>
                <c:pt idx="30">
                  <c:v>МБОУ "СОШ №2ст.Ассиновская Серноводского муниципального района"</c:v>
                </c:pt>
                <c:pt idx="31">
                  <c:v>СОШ №2 с. Алхазурово</c:v>
                </c:pt>
                <c:pt idx="32">
                  <c:v>СОШ №7 г. Урус-Мартан</c:v>
                </c:pt>
                <c:pt idx="33">
                  <c:v>СОШ №1 с. Гойты</c:v>
                </c:pt>
                <c:pt idx="34">
                  <c:v>ГБОУ «Общеобразовательная школа-интернат №1 им. Агаевой Маржан»</c:v>
                </c:pt>
                <c:pt idx="35">
                  <c:v>МБОУ "СОШ №1 п.Чири-Юрт Шалинского муниципального района"</c:v>
                </c:pt>
                <c:pt idx="36">
                  <c:v>МБОУ " ООШ с.Герменчук Шалинского муниципального района"</c:v>
                </c:pt>
                <c:pt idx="37">
                  <c:v>МБОУ " СОШ № 10 г.Шали Шалинского муниципального района"</c:v>
                </c:pt>
                <c:pt idx="38">
                  <c:v>МБОУ " СОШ № 3г.Шали Шалинского муниципального района"</c:v>
                </c:pt>
                <c:pt idx="39">
                  <c:v>МБОУ «СОШ с. Борзой»</c:v>
                </c:pt>
                <c:pt idx="40">
                  <c:v>МБОУ "СОШ с.Вашендарой"</c:v>
                </c:pt>
                <c:pt idx="41">
                  <c:v>МБОУ "Сары-Суйская СОШ"</c:v>
                </c:pt>
              </c:strCache>
            </c:strRef>
          </c:cat>
          <c:val>
            <c:numRef>
              <c:f>Лист1!$B$2:$B$43</c:f>
              <c:numCache>
                <c:formatCode>General</c:formatCode>
                <c:ptCount val="42"/>
                <c:pt idx="0">
                  <c:v>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</c:v>
                </c:pt>
                <c:pt idx="6">
                  <c:v>50</c:v>
                </c:pt>
                <c:pt idx="7">
                  <c:v>58</c:v>
                </c:pt>
                <c:pt idx="8">
                  <c:v>0</c:v>
                </c:pt>
                <c:pt idx="9">
                  <c:v>0</c:v>
                </c:pt>
                <c:pt idx="10">
                  <c:v>38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42</c:v>
                </c:pt>
                <c:pt idx="24">
                  <c:v>0</c:v>
                </c:pt>
                <c:pt idx="25">
                  <c:v>0</c:v>
                </c:pt>
                <c:pt idx="26">
                  <c:v>53</c:v>
                </c:pt>
                <c:pt idx="27">
                  <c:v>55</c:v>
                </c:pt>
                <c:pt idx="28">
                  <c:v>0</c:v>
                </c:pt>
                <c:pt idx="29">
                  <c:v>46</c:v>
                </c:pt>
                <c:pt idx="30">
                  <c:v>0</c:v>
                </c:pt>
                <c:pt idx="31">
                  <c:v>48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53</c:v>
                </c:pt>
                <c:pt idx="38">
                  <c:v>0</c:v>
                </c:pt>
                <c:pt idx="39">
                  <c:v>45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F-4158-959D-8FFAAF4304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Лист1!$A$2:$A$43</c:f>
              <c:strCache>
                <c:ptCount val="42"/>
                <c:pt idx="0">
                  <c:v>МБОУ "СКОШ г. Аргун"</c:v>
                </c:pt>
                <c:pt idx="1">
                  <c:v>МБОУ "СОШ № 2 с. Чечен-Аул"</c:v>
                </c:pt>
                <c:pt idx="2">
                  <c:v>МБОУ "НОШ с. Бердыкель"</c:v>
                </c:pt>
                <c:pt idx="3">
                  <c:v>МБОУ «СОШ им. С. Лорсанова с. Шаами-Юрт»</c:v>
                </c:pt>
                <c:pt idx="4">
                  <c:v>МБОУ "СОШ №1 с. Ачхой-Мартан"</c:v>
                </c:pt>
                <c:pt idx="5">
                  <c:v>МБОУ "Дышне-Веденская СОШ №2"</c:v>
                </c:pt>
                <c:pt idx="6">
                  <c:v>МБОУ "Нижне-Курчалинская СОШ"</c:v>
                </c:pt>
                <c:pt idx="7">
                  <c:v>МБОУ "Веденская СОШ №1"</c:v>
                </c:pt>
                <c:pt idx="8">
                  <c:v>МБОУ «Комсомольская СШ»</c:v>
                </c:pt>
                <c:pt idx="9">
                  <c:v>МБОУ «Гудермесская СШ №2»</c:v>
                </c:pt>
                <c:pt idx="10">
                  <c:v>МБОУ НОШ с.Центора-Юрт</c:v>
                </c:pt>
                <c:pt idx="11">
                  <c:v>МБОУ «СОШ №2 с.Алхан-Кала Грозненского муниципального района Чеченской Республики»</c:v>
                </c:pt>
                <c:pt idx="12">
                  <c:v>МБОУ "Гимназия № 12"</c:v>
                </c:pt>
                <c:pt idx="13">
                  <c:v>МБОУ "Гимназия № 2" г. Грозного</c:v>
                </c:pt>
                <c:pt idx="14">
                  <c:v>МБОУ "Гимназия № 4" г. Грозного</c:v>
                </c:pt>
                <c:pt idx="15">
                  <c:v>МБОУ "Гимназия № 7" г. Грозного</c:v>
                </c:pt>
                <c:pt idx="16">
                  <c:v>МБОУ "Президентский лицей"</c:v>
                </c:pt>
                <c:pt idx="17">
                  <c:v>МБОУ "СОШ № 14" г. Грозного</c:v>
                </c:pt>
                <c:pt idx="18">
                  <c:v>МБОУ "СОШ № 60" г. Грозного</c:v>
                </c:pt>
                <c:pt idx="19">
                  <c:v>МБОУ "Аллероевская СШ №1"</c:v>
                </c:pt>
                <c:pt idx="20">
                  <c:v>МБОУ "Курчалоевская СШ №1"</c:v>
                </c:pt>
                <c:pt idx="21">
                  <c:v>МБОУ "Ахмат-Юртовская СШ №1 имени Героя России Первого Президента ЧР А-Х. Кадырова"</c:v>
                </c:pt>
                <c:pt idx="22">
                  <c:v>МБОУ "Ищерская СОШ"</c:v>
                </c:pt>
                <c:pt idx="23">
                  <c:v>МБОУ "Калиновская СОШ"</c:v>
                </c:pt>
                <c:pt idx="24">
                  <c:v>МБОУ "Наурская СОШ № 1"</c:v>
                </c:pt>
                <c:pt idx="25">
                  <c:v>МБОУ "ООШ с Бас-Гордали"</c:v>
                </c:pt>
                <c:pt idx="26">
                  <c:v>МБОУ "ООШ с.Ишхой-Хутор"</c:v>
                </c:pt>
                <c:pt idx="27">
                  <c:v>МБОУ «СОШ №1 им.Билимханова С.Г. с.Зандак"</c:v>
                </c:pt>
                <c:pt idx="28">
                  <c:v>МБОУ "СОШ с.Аллерой"</c:v>
                </c:pt>
                <c:pt idx="29">
                  <c:v>МБОУ "СОШ с. п. Бено-Юрт"</c:v>
                </c:pt>
                <c:pt idx="30">
                  <c:v>МБОУ "СОШ №2ст.Ассиновская Серноводского муниципального района"</c:v>
                </c:pt>
                <c:pt idx="31">
                  <c:v>СОШ №2 с. Алхазурово</c:v>
                </c:pt>
                <c:pt idx="32">
                  <c:v>СОШ №7 г. Урус-Мартан</c:v>
                </c:pt>
                <c:pt idx="33">
                  <c:v>СОШ №1 с. Гойты</c:v>
                </c:pt>
                <c:pt idx="34">
                  <c:v>ГБОУ «Общеобразовательная школа-интернат №1 им. Агаевой Маржан»</c:v>
                </c:pt>
                <c:pt idx="35">
                  <c:v>МБОУ "СОШ №1 п.Чири-Юрт Шалинского муниципального района"</c:v>
                </c:pt>
                <c:pt idx="36">
                  <c:v>МБОУ " ООШ с.Герменчук Шалинского муниципального района"</c:v>
                </c:pt>
                <c:pt idx="37">
                  <c:v>МБОУ " СОШ № 10 г.Шали Шалинского муниципального района"</c:v>
                </c:pt>
                <c:pt idx="38">
                  <c:v>МБОУ " СОШ № 3г.Шали Шалинского муниципального района"</c:v>
                </c:pt>
                <c:pt idx="39">
                  <c:v>МБОУ «СОШ с. Борзой»</c:v>
                </c:pt>
                <c:pt idx="40">
                  <c:v>МБОУ "СОШ с.Вашендарой"</c:v>
                </c:pt>
                <c:pt idx="41">
                  <c:v>МБОУ "Сары-Суйская СОШ"</c:v>
                </c:pt>
              </c:strCache>
            </c:strRef>
          </c:cat>
          <c:val>
            <c:numRef>
              <c:f>Лист1!$C$2:$C$43</c:f>
              <c:numCache>
                <c:formatCode>General</c:formatCode>
                <c:ptCount val="42"/>
                <c:pt idx="0">
                  <c:v>0</c:v>
                </c:pt>
                <c:pt idx="1">
                  <c:v>74</c:v>
                </c:pt>
                <c:pt idx="2">
                  <c:v>74</c:v>
                </c:pt>
                <c:pt idx="3">
                  <c:v>75</c:v>
                </c:pt>
                <c:pt idx="4">
                  <c:v>61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72</c:v>
                </c:pt>
                <c:pt idx="9">
                  <c:v>74</c:v>
                </c:pt>
                <c:pt idx="10">
                  <c:v>0</c:v>
                </c:pt>
                <c:pt idx="11">
                  <c:v>83</c:v>
                </c:pt>
                <c:pt idx="12">
                  <c:v>0</c:v>
                </c:pt>
                <c:pt idx="13">
                  <c:v>67</c:v>
                </c:pt>
                <c:pt idx="14">
                  <c:v>62</c:v>
                </c:pt>
                <c:pt idx="15">
                  <c:v>0</c:v>
                </c:pt>
                <c:pt idx="16">
                  <c:v>79</c:v>
                </c:pt>
                <c:pt idx="17">
                  <c:v>76</c:v>
                </c:pt>
                <c:pt idx="18">
                  <c:v>0</c:v>
                </c:pt>
                <c:pt idx="19">
                  <c:v>60</c:v>
                </c:pt>
                <c:pt idx="20">
                  <c:v>71</c:v>
                </c:pt>
                <c:pt idx="21">
                  <c:v>0</c:v>
                </c:pt>
                <c:pt idx="22">
                  <c:v>64</c:v>
                </c:pt>
                <c:pt idx="23">
                  <c:v>0</c:v>
                </c:pt>
                <c:pt idx="24">
                  <c:v>61</c:v>
                </c:pt>
                <c:pt idx="25">
                  <c:v>61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68</c:v>
                </c:pt>
                <c:pt idx="31">
                  <c:v>0</c:v>
                </c:pt>
                <c:pt idx="32">
                  <c:v>0</c:v>
                </c:pt>
                <c:pt idx="33">
                  <c:v>60</c:v>
                </c:pt>
                <c:pt idx="34">
                  <c:v>75</c:v>
                </c:pt>
                <c:pt idx="35">
                  <c:v>67</c:v>
                </c:pt>
                <c:pt idx="36">
                  <c:v>59</c:v>
                </c:pt>
                <c:pt idx="37">
                  <c:v>0</c:v>
                </c:pt>
                <c:pt idx="38">
                  <c:v>68</c:v>
                </c:pt>
                <c:pt idx="39">
                  <c:v>0</c:v>
                </c:pt>
                <c:pt idx="40">
                  <c:v>71</c:v>
                </c:pt>
                <c:pt idx="4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F-4158-959D-8FFAAF4304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Лист1!$A$2:$A$43</c:f>
              <c:strCache>
                <c:ptCount val="42"/>
                <c:pt idx="0">
                  <c:v>МБОУ "СКОШ г. Аргун"</c:v>
                </c:pt>
                <c:pt idx="1">
                  <c:v>МБОУ "СОШ № 2 с. Чечен-Аул"</c:v>
                </c:pt>
                <c:pt idx="2">
                  <c:v>МБОУ "НОШ с. Бердыкель"</c:v>
                </c:pt>
                <c:pt idx="3">
                  <c:v>МБОУ «СОШ им. С. Лорсанова с. Шаами-Юрт»</c:v>
                </c:pt>
                <c:pt idx="4">
                  <c:v>МБОУ "СОШ №1 с. Ачхой-Мартан"</c:v>
                </c:pt>
                <c:pt idx="5">
                  <c:v>МБОУ "Дышне-Веденская СОШ №2"</c:v>
                </c:pt>
                <c:pt idx="6">
                  <c:v>МБОУ "Нижне-Курчалинская СОШ"</c:v>
                </c:pt>
                <c:pt idx="7">
                  <c:v>МБОУ "Веденская СОШ №1"</c:v>
                </c:pt>
                <c:pt idx="8">
                  <c:v>МБОУ «Комсомольская СШ»</c:v>
                </c:pt>
                <c:pt idx="9">
                  <c:v>МБОУ «Гудермесская СШ №2»</c:v>
                </c:pt>
                <c:pt idx="10">
                  <c:v>МБОУ НОШ с.Центора-Юрт</c:v>
                </c:pt>
                <c:pt idx="11">
                  <c:v>МБОУ «СОШ №2 с.Алхан-Кала Грозненского муниципального района Чеченской Республики»</c:v>
                </c:pt>
                <c:pt idx="12">
                  <c:v>МБОУ "Гимназия № 12"</c:v>
                </c:pt>
                <c:pt idx="13">
                  <c:v>МБОУ "Гимназия № 2" г. Грозного</c:v>
                </c:pt>
                <c:pt idx="14">
                  <c:v>МБОУ "Гимназия № 4" г. Грозного</c:v>
                </c:pt>
                <c:pt idx="15">
                  <c:v>МБОУ "Гимназия № 7" г. Грозного</c:v>
                </c:pt>
                <c:pt idx="16">
                  <c:v>МБОУ "Президентский лицей"</c:v>
                </c:pt>
                <c:pt idx="17">
                  <c:v>МБОУ "СОШ № 14" г. Грозного</c:v>
                </c:pt>
                <c:pt idx="18">
                  <c:v>МБОУ "СОШ № 60" г. Грозного</c:v>
                </c:pt>
                <c:pt idx="19">
                  <c:v>МБОУ "Аллероевская СШ №1"</c:v>
                </c:pt>
                <c:pt idx="20">
                  <c:v>МБОУ "Курчалоевская СШ №1"</c:v>
                </c:pt>
                <c:pt idx="21">
                  <c:v>МБОУ "Ахмат-Юртовская СШ №1 имени Героя России Первого Президента ЧР А-Х. Кадырова"</c:v>
                </c:pt>
                <c:pt idx="22">
                  <c:v>МБОУ "Ищерская СОШ"</c:v>
                </c:pt>
                <c:pt idx="23">
                  <c:v>МБОУ "Калиновская СОШ"</c:v>
                </c:pt>
                <c:pt idx="24">
                  <c:v>МБОУ "Наурская СОШ № 1"</c:v>
                </c:pt>
                <c:pt idx="25">
                  <c:v>МБОУ "ООШ с Бас-Гордали"</c:v>
                </c:pt>
                <c:pt idx="26">
                  <c:v>МБОУ "ООШ с.Ишхой-Хутор"</c:v>
                </c:pt>
                <c:pt idx="27">
                  <c:v>МБОУ «СОШ №1 им.Билимханова С.Г. с.Зандак"</c:v>
                </c:pt>
                <c:pt idx="28">
                  <c:v>МБОУ "СОШ с.Аллерой"</c:v>
                </c:pt>
                <c:pt idx="29">
                  <c:v>МБОУ "СОШ с. п. Бено-Юрт"</c:v>
                </c:pt>
                <c:pt idx="30">
                  <c:v>МБОУ "СОШ №2ст.Ассиновская Серноводского муниципального района"</c:v>
                </c:pt>
                <c:pt idx="31">
                  <c:v>СОШ №2 с. Алхазурово</c:v>
                </c:pt>
                <c:pt idx="32">
                  <c:v>СОШ №7 г. Урус-Мартан</c:v>
                </c:pt>
                <c:pt idx="33">
                  <c:v>СОШ №1 с. Гойты</c:v>
                </c:pt>
                <c:pt idx="34">
                  <c:v>ГБОУ «Общеобразовательная школа-интернат №1 им. Агаевой Маржан»</c:v>
                </c:pt>
                <c:pt idx="35">
                  <c:v>МБОУ "СОШ №1 п.Чири-Юрт Шалинского муниципального района"</c:v>
                </c:pt>
                <c:pt idx="36">
                  <c:v>МБОУ " ООШ с.Герменчук Шалинского муниципального района"</c:v>
                </c:pt>
                <c:pt idx="37">
                  <c:v>МБОУ " СОШ № 10 г.Шали Шалинского муниципального района"</c:v>
                </c:pt>
                <c:pt idx="38">
                  <c:v>МБОУ " СОШ № 3г.Шали Шалинского муниципального района"</c:v>
                </c:pt>
                <c:pt idx="39">
                  <c:v>МБОУ «СОШ с. Борзой»</c:v>
                </c:pt>
                <c:pt idx="40">
                  <c:v>МБОУ "СОШ с.Вашендарой"</c:v>
                </c:pt>
                <c:pt idx="41">
                  <c:v>МБОУ "Сары-Суйская СОШ"</c:v>
                </c:pt>
              </c:strCache>
            </c:strRef>
          </c:cat>
          <c:val>
            <c:numRef>
              <c:f>Лист1!$D$2:$D$43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86</c:v>
                </c:pt>
                <c:pt idx="13">
                  <c:v>0</c:v>
                </c:pt>
                <c:pt idx="14">
                  <c:v>0</c:v>
                </c:pt>
                <c:pt idx="15">
                  <c:v>82</c:v>
                </c:pt>
                <c:pt idx="16">
                  <c:v>0</c:v>
                </c:pt>
                <c:pt idx="17">
                  <c:v>0</c:v>
                </c:pt>
                <c:pt idx="18">
                  <c:v>93</c:v>
                </c:pt>
                <c:pt idx="19">
                  <c:v>0</c:v>
                </c:pt>
                <c:pt idx="20">
                  <c:v>0</c:v>
                </c:pt>
                <c:pt idx="21">
                  <c:v>84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81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7F-4158-959D-8FFAAF4304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Полный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Лист1!$A$2:$A$43</c:f>
              <c:strCache>
                <c:ptCount val="42"/>
                <c:pt idx="0">
                  <c:v>МБОУ "СКОШ г. Аргун"</c:v>
                </c:pt>
                <c:pt idx="1">
                  <c:v>МБОУ "СОШ № 2 с. Чечен-Аул"</c:v>
                </c:pt>
                <c:pt idx="2">
                  <c:v>МБОУ "НОШ с. Бердыкель"</c:v>
                </c:pt>
                <c:pt idx="3">
                  <c:v>МБОУ «СОШ им. С. Лорсанова с. Шаами-Юрт»</c:v>
                </c:pt>
                <c:pt idx="4">
                  <c:v>МБОУ "СОШ №1 с. Ачхой-Мартан"</c:v>
                </c:pt>
                <c:pt idx="5">
                  <c:v>МБОУ "Дышне-Веденская СОШ №2"</c:v>
                </c:pt>
                <c:pt idx="6">
                  <c:v>МБОУ "Нижне-Курчалинская СОШ"</c:v>
                </c:pt>
                <c:pt idx="7">
                  <c:v>МБОУ "Веденская СОШ №1"</c:v>
                </c:pt>
                <c:pt idx="8">
                  <c:v>МБОУ «Комсомольская СШ»</c:v>
                </c:pt>
                <c:pt idx="9">
                  <c:v>МБОУ «Гудермесская СШ №2»</c:v>
                </c:pt>
                <c:pt idx="10">
                  <c:v>МБОУ НОШ с.Центора-Юрт</c:v>
                </c:pt>
                <c:pt idx="11">
                  <c:v>МБОУ «СОШ №2 с.Алхан-Кала Грозненского муниципального района Чеченской Республики»</c:v>
                </c:pt>
                <c:pt idx="12">
                  <c:v>МБОУ "Гимназия № 12"</c:v>
                </c:pt>
                <c:pt idx="13">
                  <c:v>МБОУ "Гимназия № 2" г. Грозного</c:v>
                </c:pt>
                <c:pt idx="14">
                  <c:v>МБОУ "Гимназия № 4" г. Грозного</c:v>
                </c:pt>
                <c:pt idx="15">
                  <c:v>МБОУ "Гимназия № 7" г. Грозного</c:v>
                </c:pt>
                <c:pt idx="16">
                  <c:v>МБОУ "Президентский лицей"</c:v>
                </c:pt>
                <c:pt idx="17">
                  <c:v>МБОУ "СОШ № 14" г. Грозного</c:v>
                </c:pt>
                <c:pt idx="18">
                  <c:v>МБОУ "СОШ № 60" г. Грозного</c:v>
                </c:pt>
                <c:pt idx="19">
                  <c:v>МБОУ "Аллероевская СШ №1"</c:v>
                </c:pt>
                <c:pt idx="20">
                  <c:v>МБОУ "Курчалоевская СШ №1"</c:v>
                </c:pt>
                <c:pt idx="21">
                  <c:v>МБОУ "Ахмат-Юртовская СШ №1 имени Героя России Первого Президента ЧР А-Х. Кадырова"</c:v>
                </c:pt>
                <c:pt idx="22">
                  <c:v>МБОУ "Ищерская СОШ"</c:v>
                </c:pt>
                <c:pt idx="23">
                  <c:v>МБОУ "Калиновская СОШ"</c:v>
                </c:pt>
                <c:pt idx="24">
                  <c:v>МБОУ "Наурская СОШ № 1"</c:v>
                </c:pt>
                <c:pt idx="25">
                  <c:v>МБОУ "ООШ с Бас-Гордали"</c:v>
                </c:pt>
                <c:pt idx="26">
                  <c:v>МБОУ "ООШ с.Ишхой-Хутор"</c:v>
                </c:pt>
                <c:pt idx="27">
                  <c:v>МБОУ «СОШ №1 им.Билимханова С.Г. с.Зандак"</c:v>
                </c:pt>
                <c:pt idx="28">
                  <c:v>МБОУ "СОШ с.Аллерой"</c:v>
                </c:pt>
                <c:pt idx="29">
                  <c:v>МБОУ "СОШ с. п. Бено-Юрт"</c:v>
                </c:pt>
                <c:pt idx="30">
                  <c:v>МБОУ "СОШ №2ст.Ассиновская Серноводского муниципального района"</c:v>
                </c:pt>
                <c:pt idx="31">
                  <c:v>СОШ №2 с. Алхазурово</c:v>
                </c:pt>
                <c:pt idx="32">
                  <c:v>СОШ №7 г. Урус-Мартан</c:v>
                </c:pt>
                <c:pt idx="33">
                  <c:v>СОШ №1 с. Гойты</c:v>
                </c:pt>
                <c:pt idx="34">
                  <c:v>ГБОУ «Общеобразовательная школа-интернат №1 им. Агаевой Маржан»</c:v>
                </c:pt>
                <c:pt idx="35">
                  <c:v>МБОУ "СОШ №1 п.Чири-Юрт Шалинского муниципального района"</c:v>
                </c:pt>
                <c:pt idx="36">
                  <c:v>МБОУ " ООШ с.Герменчук Шалинского муниципального района"</c:v>
                </c:pt>
                <c:pt idx="37">
                  <c:v>МБОУ " СОШ № 10 г.Шали Шалинского муниципального района"</c:v>
                </c:pt>
                <c:pt idx="38">
                  <c:v>МБОУ " СОШ № 3г.Шали Шалинского муниципального района"</c:v>
                </c:pt>
                <c:pt idx="39">
                  <c:v>МБОУ «СОШ с. Борзой»</c:v>
                </c:pt>
                <c:pt idx="40">
                  <c:v>МБОУ "СОШ с.Вашендарой"</c:v>
                </c:pt>
                <c:pt idx="41">
                  <c:v>МБОУ "Сары-Суйская СОШ"</c:v>
                </c:pt>
              </c:strCache>
            </c:strRef>
          </c:cat>
          <c:val>
            <c:numRef>
              <c:f>Лист1!$E$2:$E$43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7F-4158-959D-8FFAAF4304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4434032"/>
        <c:axId val="391853944"/>
      </c:barChart>
      <c:catAx>
        <c:axId val="3944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1853944"/>
        <c:crosses val="autoZero"/>
        <c:auto val="1"/>
        <c:lblAlgn val="ctr"/>
        <c:lblOffset val="100"/>
        <c:noMultiLvlLbl val="0"/>
      </c:catAx>
      <c:valAx>
        <c:axId val="39185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43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228674540682417"/>
          <c:y val="0.95763867016622917"/>
          <c:w val="0.42000976049868766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689610673665791"/>
          <c:y val="0.16187554680664915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77-438B-B5E9-D1272ED182C8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77-438B-B5E9-D1272ED182C8}"/>
              </c:ext>
            </c:extLst>
          </c:dPt>
          <c:dPt>
            <c:idx val="2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77-438B-B5E9-D1272ED182C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77-438B-B5E9-D1272ED182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Лист2!$A$1:$A$4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полный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12</c:v>
                </c:pt>
                <c:pt idx="1">
                  <c:v>24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77-438B-B5E9-D1272ED182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900634295713035"/>
          <c:y val="0.91245370370370371"/>
          <c:w val="0.70370438403080871"/>
          <c:h val="8.754640526660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815CF-1D87-4AEC-BFDB-2CB3A53CCD37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4B7043-36EA-4528-BCD8-D6DB3C1784C4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Всего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C10D19-63B0-4DE9-B0B5-8178309A9703}" type="parTrans" cxnId="{79CB48E5-C317-4FDC-9103-4F2F35F122EB}">
      <dgm:prSet/>
      <dgm:spPr/>
      <dgm:t>
        <a:bodyPr/>
        <a:lstStyle/>
        <a:p>
          <a:endParaRPr lang="ru-RU"/>
        </a:p>
      </dgm:t>
    </dgm:pt>
    <dgm:pt modelId="{EFCAD42D-701A-415B-89CB-5A66C208D88F}" type="sibTrans" cxnId="{79CB48E5-C317-4FDC-9103-4F2F35F122EB}">
      <dgm:prSet/>
      <dgm:spPr/>
      <dgm:t>
        <a:bodyPr/>
        <a:lstStyle/>
        <a:p>
          <a:endParaRPr lang="ru-RU"/>
        </a:p>
      </dgm:t>
    </dgm:pt>
    <dgm:pt modelId="{BD0CFF98-E688-4555-80F3-A91CB1B98B34}">
      <dgm:prSet phldrT="[Текст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  общеобразовательные организации</a:t>
          </a:r>
          <a:endParaRPr lang="ru-RU" sz="3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B10C8B-0AD5-4F57-B8FC-55C86F60E6B0}" type="parTrans" cxnId="{4B867B1F-3839-434E-8E50-B93662CFD51C}">
      <dgm:prSet/>
      <dgm:spPr/>
      <dgm:t>
        <a:bodyPr/>
        <a:lstStyle/>
        <a:p>
          <a:endParaRPr lang="ru-RU"/>
        </a:p>
      </dgm:t>
    </dgm:pt>
    <dgm:pt modelId="{7D931ED6-DBD6-4869-B83D-45EED7D7A754}" type="sibTrans" cxnId="{4B867B1F-3839-434E-8E50-B93662CFD51C}">
      <dgm:prSet/>
      <dgm:spPr/>
      <dgm:t>
        <a:bodyPr/>
        <a:lstStyle/>
        <a:p>
          <a:endParaRPr lang="ru-RU"/>
        </a:p>
      </dgm:t>
    </dgm:pt>
    <dgm:pt modelId="{ACEF1246-FB1E-4174-9A87-8A6C538F4BA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Уровни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9399B9C-0C2C-4BF0-9359-0CF855703DE3}" type="parTrans" cxnId="{23D05640-9390-4440-9F92-BFC6437E6DB5}">
      <dgm:prSet/>
      <dgm:spPr/>
      <dgm:t>
        <a:bodyPr/>
        <a:lstStyle/>
        <a:p>
          <a:endParaRPr lang="ru-RU"/>
        </a:p>
      </dgm:t>
    </dgm:pt>
    <dgm:pt modelId="{04AA0770-EE80-4F44-BAFC-4A47159ABEEE}" type="sibTrans" cxnId="{23D05640-9390-4440-9F92-BFC6437E6DB5}">
      <dgm:prSet/>
      <dgm:spPr/>
      <dgm:t>
        <a:bodyPr/>
        <a:lstStyle/>
        <a:p>
          <a:endParaRPr lang="ru-RU"/>
        </a:p>
      </dgm:t>
    </dgm:pt>
    <dgm:pt modelId="{CC4D4B26-9E0D-4691-B213-7EFC3605945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Ниже базового -12 школ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901825-3FB5-46B4-96A2-FDFE3EB300BE}" type="parTrans" cxnId="{9DCB90A2-035E-4E47-BF6F-934507BDD63F}">
      <dgm:prSet/>
      <dgm:spPr/>
      <dgm:t>
        <a:bodyPr/>
        <a:lstStyle/>
        <a:p>
          <a:endParaRPr lang="ru-RU"/>
        </a:p>
      </dgm:t>
    </dgm:pt>
    <dgm:pt modelId="{CB04B512-0910-40E2-A1CE-BF5279A89A5F}" type="sibTrans" cxnId="{9DCB90A2-035E-4E47-BF6F-934507BDD63F}">
      <dgm:prSet/>
      <dgm:spPr/>
      <dgm:t>
        <a:bodyPr/>
        <a:lstStyle/>
        <a:p>
          <a:endParaRPr lang="ru-RU"/>
        </a:p>
      </dgm:t>
    </dgm:pt>
    <dgm:pt modelId="{74FA9242-5280-45F8-B628-E71A4A2DB70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Базовый уровень -22 школ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C4B8D2-8A27-4EEA-8A12-76E515E2B595}" type="parTrans" cxnId="{E2CB9042-05FC-41EA-AB5A-D501C739EB7B}">
      <dgm:prSet/>
      <dgm:spPr/>
      <dgm:t>
        <a:bodyPr/>
        <a:lstStyle/>
        <a:p>
          <a:endParaRPr lang="ru-RU"/>
        </a:p>
      </dgm:t>
    </dgm:pt>
    <dgm:pt modelId="{8A99EE4A-BE65-4970-834F-04000DF264AF}" type="sibTrans" cxnId="{E2CB9042-05FC-41EA-AB5A-D501C739EB7B}">
      <dgm:prSet/>
      <dgm:spPr/>
      <dgm:t>
        <a:bodyPr/>
        <a:lstStyle/>
        <a:p>
          <a:endParaRPr lang="ru-RU"/>
        </a:p>
      </dgm:t>
    </dgm:pt>
    <dgm:pt modelId="{464250FC-4D35-4B31-9E96-ABADE7B4822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Средний уровень-6 школ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C4C7CB-1C46-4EFB-8B9C-6CF83130AF25}" type="parTrans" cxnId="{83050E7D-076F-471B-8B1B-14FD99ACE781}">
      <dgm:prSet/>
      <dgm:spPr/>
      <dgm:t>
        <a:bodyPr/>
        <a:lstStyle/>
        <a:p>
          <a:endParaRPr lang="ru-RU"/>
        </a:p>
      </dgm:t>
    </dgm:pt>
    <dgm:pt modelId="{28777B16-45D7-4669-9C94-89B1FEF123E1}" type="sibTrans" cxnId="{83050E7D-076F-471B-8B1B-14FD99ACE781}">
      <dgm:prSet/>
      <dgm:spPr/>
      <dgm:t>
        <a:bodyPr/>
        <a:lstStyle/>
        <a:p>
          <a:endParaRPr lang="ru-RU"/>
        </a:p>
      </dgm:t>
    </dgm:pt>
    <dgm:pt modelId="{42C4F887-C41D-4704-9BE4-D37F0799D0D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Полный уровень- 0 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FDBFCF6-4399-418A-8796-A619ED76B6BC}" type="parTrans" cxnId="{A0211D4F-94B7-4F37-AB40-4984DCC5AAC4}">
      <dgm:prSet/>
      <dgm:spPr/>
      <dgm:t>
        <a:bodyPr/>
        <a:lstStyle/>
        <a:p>
          <a:endParaRPr lang="ru-RU"/>
        </a:p>
      </dgm:t>
    </dgm:pt>
    <dgm:pt modelId="{A510EE2A-3A7E-44BC-BA80-FFF6B1FE2EE0}" type="sibTrans" cxnId="{A0211D4F-94B7-4F37-AB40-4984DCC5AAC4}">
      <dgm:prSet/>
      <dgm:spPr/>
      <dgm:t>
        <a:bodyPr/>
        <a:lstStyle/>
        <a:p>
          <a:endParaRPr lang="ru-RU"/>
        </a:p>
      </dgm:t>
    </dgm:pt>
    <dgm:pt modelId="{5666B155-F3FA-4BA2-8918-4EEE05A392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Уровни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67D800-A206-44D0-B7C5-314F9A4858CF}" type="sibTrans" cxnId="{CAC09617-2BD1-4CCE-87B3-9286EB870F81}">
      <dgm:prSet/>
      <dgm:spPr/>
      <dgm:t>
        <a:bodyPr/>
        <a:lstStyle/>
        <a:p>
          <a:endParaRPr lang="ru-RU"/>
        </a:p>
      </dgm:t>
    </dgm:pt>
    <dgm:pt modelId="{AC9EDCAE-24C7-480C-8A6B-F6A64CACE894}" type="parTrans" cxnId="{CAC09617-2BD1-4CCE-87B3-9286EB870F81}">
      <dgm:prSet/>
      <dgm:spPr/>
      <dgm:t>
        <a:bodyPr/>
        <a:lstStyle/>
        <a:p>
          <a:endParaRPr lang="ru-RU"/>
        </a:p>
      </dgm:t>
    </dgm:pt>
    <dgm:pt modelId="{690CBA8C-17C6-4170-8979-0C8DCB63396D}" type="pres">
      <dgm:prSet presAssocID="{698815CF-1D87-4AEC-BFDB-2CB3A53CCD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CAFFE-1EED-4993-BECB-1D68051CB958}" type="pres">
      <dgm:prSet presAssocID="{004B7043-36EA-4528-BCD8-D6DB3C1784C4}" presName="composite" presStyleCnt="0"/>
      <dgm:spPr/>
    </dgm:pt>
    <dgm:pt modelId="{2933D102-0341-4144-A894-6FDE7D6B66DC}" type="pres">
      <dgm:prSet presAssocID="{004B7043-36EA-4528-BCD8-D6DB3C1784C4}" presName="parentText" presStyleLbl="alignNode1" presStyleIdx="0" presStyleCnt="3" custLinFactNeighborX="-17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A3EBB-A2F6-4E5A-8FC7-D5D729175615}" type="pres">
      <dgm:prSet presAssocID="{004B7043-36EA-4528-BCD8-D6DB3C1784C4}" presName="descendantText" presStyleLbl="alignAcc1" presStyleIdx="0" presStyleCnt="3" custScaleX="9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9ACEE-6447-4A29-9F8E-CFC1871E4125}" type="pres">
      <dgm:prSet presAssocID="{EFCAD42D-701A-415B-89CB-5A66C208D88F}" presName="sp" presStyleCnt="0"/>
      <dgm:spPr/>
    </dgm:pt>
    <dgm:pt modelId="{16771B4E-D190-4B19-92E9-B7474C797209}" type="pres">
      <dgm:prSet presAssocID="{ACEF1246-FB1E-4174-9A87-8A6C538F4BAF}" presName="composite" presStyleCnt="0"/>
      <dgm:spPr/>
    </dgm:pt>
    <dgm:pt modelId="{4B4FB91A-7947-4237-9358-E9285DDA51FD}" type="pres">
      <dgm:prSet presAssocID="{ACEF1246-FB1E-4174-9A87-8A6C538F4B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AB57-449C-4979-8273-FC78B852901C}" type="pres">
      <dgm:prSet presAssocID="{ACEF1246-FB1E-4174-9A87-8A6C538F4BAF}" presName="descendantText" presStyleLbl="alignAcc1" presStyleIdx="1" presStyleCnt="3" custScaleX="96392" custScaleY="16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53EDC-A10B-44FB-B40C-9BBC1625837B}" type="pres">
      <dgm:prSet presAssocID="{04AA0770-EE80-4F44-BAFC-4A47159ABEEE}" presName="sp" presStyleCnt="0"/>
      <dgm:spPr/>
    </dgm:pt>
    <dgm:pt modelId="{65042430-79F6-420C-AE02-22B5EC824984}" type="pres">
      <dgm:prSet presAssocID="{5666B155-F3FA-4BA2-8918-4EEE05A3929F}" presName="composite" presStyleCnt="0"/>
      <dgm:spPr/>
    </dgm:pt>
    <dgm:pt modelId="{10A6D7B9-AA4F-4E71-9B50-F8D8731C567D}" type="pres">
      <dgm:prSet presAssocID="{5666B155-F3FA-4BA2-8918-4EEE05A39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74BFD-4032-4FC3-9BC2-DCD9B4F0624A}" type="pres">
      <dgm:prSet presAssocID="{5666B155-F3FA-4BA2-8918-4EEE05A3929F}" presName="descendantText" presStyleLbl="alignAcc1" presStyleIdx="2" presStyleCnt="3" custScaleX="97341" custScaleY="181055" custLinFactNeighborX="711" custLinFactNeighborY="16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A9456-2700-4363-B14C-C0131EE42972}" type="presOf" srcId="{ACEF1246-FB1E-4174-9A87-8A6C538F4BAF}" destId="{4B4FB91A-7947-4237-9358-E9285DDA51FD}" srcOrd="0" destOrd="0" presId="urn:microsoft.com/office/officeart/2005/8/layout/chevron2"/>
    <dgm:cxn modelId="{9A32621A-F306-44CD-9F1F-E9116E9CAC56}" type="presOf" srcId="{698815CF-1D87-4AEC-BFDB-2CB3A53CCD37}" destId="{690CBA8C-17C6-4170-8979-0C8DCB63396D}" srcOrd="0" destOrd="0" presId="urn:microsoft.com/office/officeart/2005/8/layout/chevron2"/>
    <dgm:cxn modelId="{95079731-6B6E-4E02-ACE3-85D629AA7836}" type="presOf" srcId="{5666B155-F3FA-4BA2-8918-4EEE05A3929F}" destId="{10A6D7B9-AA4F-4E71-9B50-F8D8731C567D}" srcOrd="0" destOrd="0" presId="urn:microsoft.com/office/officeart/2005/8/layout/chevron2"/>
    <dgm:cxn modelId="{23D05640-9390-4440-9F92-BFC6437E6DB5}" srcId="{698815CF-1D87-4AEC-BFDB-2CB3A53CCD37}" destId="{ACEF1246-FB1E-4174-9A87-8A6C538F4BAF}" srcOrd="1" destOrd="0" parTransId="{D9399B9C-0C2C-4BF0-9359-0CF855703DE3}" sibTransId="{04AA0770-EE80-4F44-BAFC-4A47159ABEEE}"/>
    <dgm:cxn modelId="{83050E7D-076F-471B-8B1B-14FD99ACE781}" srcId="{5666B155-F3FA-4BA2-8918-4EEE05A3929F}" destId="{464250FC-4D35-4B31-9E96-ABADE7B4822B}" srcOrd="0" destOrd="0" parTransId="{09C4C7CB-1C46-4EFB-8B9C-6CF83130AF25}" sibTransId="{28777B16-45D7-4669-9C94-89B1FEF123E1}"/>
    <dgm:cxn modelId="{79CB48E5-C317-4FDC-9103-4F2F35F122EB}" srcId="{698815CF-1D87-4AEC-BFDB-2CB3A53CCD37}" destId="{004B7043-36EA-4528-BCD8-D6DB3C1784C4}" srcOrd="0" destOrd="0" parTransId="{2DC10D19-63B0-4DE9-B0B5-8178309A9703}" sibTransId="{EFCAD42D-701A-415B-89CB-5A66C208D88F}"/>
    <dgm:cxn modelId="{4B867B1F-3839-434E-8E50-B93662CFD51C}" srcId="{004B7043-36EA-4528-BCD8-D6DB3C1784C4}" destId="{BD0CFF98-E688-4555-80F3-A91CB1B98B34}" srcOrd="0" destOrd="0" parTransId="{68B10C8B-0AD5-4F57-B8FC-55C86F60E6B0}" sibTransId="{7D931ED6-DBD6-4869-B83D-45EED7D7A754}"/>
    <dgm:cxn modelId="{42B718AC-F49A-4084-B1AE-F0BF6B3C59AF}" type="presOf" srcId="{CC4D4B26-9E0D-4691-B213-7EFC36059459}" destId="{1EEEAB57-449C-4979-8273-FC78B852901C}" srcOrd="0" destOrd="0" presId="urn:microsoft.com/office/officeart/2005/8/layout/chevron2"/>
    <dgm:cxn modelId="{E2CB9042-05FC-41EA-AB5A-D501C739EB7B}" srcId="{ACEF1246-FB1E-4174-9A87-8A6C538F4BAF}" destId="{74FA9242-5280-45F8-B628-E71A4A2DB705}" srcOrd="1" destOrd="0" parTransId="{C9C4B8D2-8A27-4EEA-8A12-76E515E2B595}" sibTransId="{8A99EE4A-BE65-4970-834F-04000DF264AF}"/>
    <dgm:cxn modelId="{9DCB90A2-035E-4E47-BF6F-934507BDD63F}" srcId="{ACEF1246-FB1E-4174-9A87-8A6C538F4BAF}" destId="{CC4D4B26-9E0D-4691-B213-7EFC36059459}" srcOrd="0" destOrd="0" parTransId="{33901825-3FB5-46B4-96A2-FDFE3EB300BE}" sibTransId="{CB04B512-0910-40E2-A1CE-BF5279A89A5F}"/>
    <dgm:cxn modelId="{89233DFA-B867-4AE8-B41D-2A0EC9E7C84B}" type="presOf" srcId="{42C4F887-C41D-4704-9BE4-D37F0799D0DE}" destId="{7B974BFD-4032-4FC3-9BC2-DCD9B4F0624A}" srcOrd="0" destOrd="1" presId="urn:microsoft.com/office/officeart/2005/8/layout/chevron2"/>
    <dgm:cxn modelId="{1410F20C-7887-474F-AAAB-77DEA91BB307}" type="presOf" srcId="{BD0CFF98-E688-4555-80F3-A91CB1B98B34}" destId="{3DEA3EBB-A2F6-4E5A-8FC7-D5D729175615}" srcOrd="0" destOrd="0" presId="urn:microsoft.com/office/officeart/2005/8/layout/chevron2"/>
    <dgm:cxn modelId="{A0211D4F-94B7-4F37-AB40-4984DCC5AAC4}" srcId="{5666B155-F3FA-4BA2-8918-4EEE05A3929F}" destId="{42C4F887-C41D-4704-9BE4-D37F0799D0DE}" srcOrd="1" destOrd="0" parTransId="{1FDBFCF6-4399-418A-8796-A619ED76B6BC}" sibTransId="{A510EE2A-3A7E-44BC-BA80-FFF6B1FE2EE0}"/>
    <dgm:cxn modelId="{DA62018F-0946-4750-A1A7-2ABDFD59B9F8}" type="presOf" srcId="{74FA9242-5280-45F8-B628-E71A4A2DB705}" destId="{1EEEAB57-449C-4979-8273-FC78B852901C}" srcOrd="0" destOrd="1" presId="urn:microsoft.com/office/officeart/2005/8/layout/chevron2"/>
    <dgm:cxn modelId="{3EE06D70-AFBB-4273-8969-2E32DDEB6E91}" type="presOf" srcId="{004B7043-36EA-4528-BCD8-D6DB3C1784C4}" destId="{2933D102-0341-4144-A894-6FDE7D6B66DC}" srcOrd="0" destOrd="0" presId="urn:microsoft.com/office/officeart/2005/8/layout/chevron2"/>
    <dgm:cxn modelId="{CAC09617-2BD1-4CCE-87B3-9286EB870F81}" srcId="{698815CF-1D87-4AEC-BFDB-2CB3A53CCD37}" destId="{5666B155-F3FA-4BA2-8918-4EEE05A3929F}" srcOrd="2" destOrd="0" parTransId="{AC9EDCAE-24C7-480C-8A6B-F6A64CACE894}" sibTransId="{5767D800-A206-44D0-B7C5-314F9A4858CF}"/>
    <dgm:cxn modelId="{32991683-E588-46DC-B874-B6FE2A268477}" type="presOf" srcId="{464250FC-4D35-4B31-9E96-ABADE7B4822B}" destId="{7B974BFD-4032-4FC3-9BC2-DCD9B4F0624A}" srcOrd="0" destOrd="0" presId="urn:microsoft.com/office/officeart/2005/8/layout/chevron2"/>
    <dgm:cxn modelId="{AEB15A36-1187-483E-AA9F-C366FA964A5B}" type="presParOf" srcId="{690CBA8C-17C6-4170-8979-0C8DCB63396D}" destId="{1B4CAFFE-1EED-4993-BECB-1D68051CB958}" srcOrd="0" destOrd="0" presId="urn:microsoft.com/office/officeart/2005/8/layout/chevron2"/>
    <dgm:cxn modelId="{DA66E26C-1E67-465D-90E8-A2B3522485E7}" type="presParOf" srcId="{1B4CAFFE-1EED-4993-BECB-1D68051CB958}" destId="{2933D102-0341-4144-A894-6FDE7D6B66DC}" srcOrd="0" destOrd="0" presId="urn:microsoft.com/office/officeart/2005/8/layout/chevron2"/>
    <dgm:cxn modelId="{2A711723-E062-4B65-8FA5-5179313780CF}" type="presParOf" srcId="{1B4CAFFE-1EED-4993-BECB-1D68051CB958}" destId="{3DEA3EBB-A2F6-4E5A-8FC7-D5D729175615}" srcOrd="1" destOrd="0" presId="urn:microsoft.com/office/officeart/2005/8/layout/chevron2"/>
    <dgm:cxn modelId="{75FC6FC8-C406-4CF1-AC43-E2DC6099C7FC}" type="presParOf" srcId="{690CBA8C-17C6-4170-8979-0C8DCB63396D}" destId="{8399ACEE-6447-4A29-9F8E-CFC1871E4125}" srcOrd="1" destOrd="0" presId="urn:microsoft.com/office/officeart/2005/8/layout/chevron2"/>
    <dgm:cxn modelId="{BF2C1A9F-5B44-4732-B43A-F7EB3153FC7E}" type="presParOf" srcId="{690CBA8C-17C6-4170-8979-0C8DCB63396D}" destId="{16771B4E-D190-4B19-92E9-B7474C797209}" srcOrd="2" destOrd="0" presId="urn:microsoft.com/office/officeart/2005/8/layout/chevron2"/>
    <dgm:cxn modelId="{B842A134-14A1-4A86-B962-EE0663ADA253}" type="presParOf" srcId="{16771B4E-D190-4B19-92E9-B7474C797209}" destId="{4B4FB91A-7947-4237-9358-E9285DDA51FD}" srcOrd="0" destOrd="0" presId="urn:microsoft.com/office/officeart/2005/8/layout/chevron2"/>
    <dgm:cxn modelId="{003141D1-3B0C-40EA-8847-D100ACFE35B5}" type="presParOf" srcId="{16771B4E-D190-4B19-92E9-B7474C797209}" destId="{1EEEAB57-449C-4979-8273-FC78B852901C}" srcOrd="1" destOrd="0" presId="urn:microsoft.com/office/officeart/2005/8/layout/chevron2"/>
    <dgm:cxn modelId="{DD73D9A9-6CBA-4C64-8A72-A3F1B51E0E44}" type="presParOf" srcId="{690CBA8C-17C6-4170-8979-0C8DCB63396D}" destId="{A6553EDC-A10B-44FB-B40C-9BBC1625837B}" srcOrd="3" destOrd="0" presId="urn:microsoft.com/office/officeart/2005/8/layout/chevron2"/>
    <dgm:cxn modelId="{09844FC7-6A2F-42CC-8500-AA896BBEC853}" type="presParOf" srcId="{690CBA8C-17C6-4170-8979-0C8DCB63396D}" destId="{65042430-79F6-420C-AE02-22B5EC824984}" srcOrd="4" destOrd="0" presId="urn:microsoft.com/office/officeart/2005/8/layout/chevron2"/>
    <dgm:cxn modelId="{167AFD55-B9CA-44A5-897B-93AF75AA2C1C}" type="presParOf" srcId="{65042430-79F6-420C-AE02-22B5EC824984}" destId="{10A6D7B9-AA4F-4E71-9B50-F8D8731C567D}" srcOrd="0" destOrd="0" presId="urn:microsoft.com/office/officeart/2005/8/layout/chevron2"/>
    <dgm:cxn modelId="{6C1ABE4D-6605-4FF6-AEB2-CF8B37EABFA7}" type="presParOf" srcId="{65042430-79F6-420C-AE02-22B5EC824984}" destId="{7B974BFD-4032-4FC3-9BC2-DCD9B4F062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D102-0341-4144-A894-6FDE7D6B66DC}">
      <dsp:nvSpPr>
        <dsp:cNvPr id="0" name=""/>
        <dsp:cNvSpPr/>
      </dsp:nvSpPr>
      <dsp:spPr>
        <a:xfrm rot="5400000">
          <a:off x="-201541" y="204938"/>
          <a:ext cx="1343606" cy="94052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Всего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473659"/>
        <a:ext cx="940524" cy="403082"/>
      </dsp:txXfrm>
    </dsp:sp>
    <dsp:sp modelId="{3DEA3EBB-A2F6-4E5A-8FC7-D5D729175615}">
      <dsp:nvSpPr>
        <dsp:cNvPr id="0" name=""/>
        <dsp:cNvSpPr/>
      </dsp:nvSpPr>
      <dsp:spPr>
        <a:xfrm rot="5400000">
          <a:off x="5856349" y="-4655312"/>
          <a:ext cx="873344" cy="10190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  общеобразовательные организации</a:t>
          </a:r>
          <a:endParaRPr lang="ru-RU" sz="3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97640" y="46030"/>
        <a:ext cx="10148131" cy="788078"/>
      </dsp:txXfrm>
    </dsp:sp>
    <dsp:sp modelId="{4B4FB91A-7947-4237-9358-E9285DDA51FD}">
      <dsp:nvSpPr>
        <dsp:cNvPr id="0" name=""/>
        <dsp:cNvSpPr/>
      </dsp:nvSpPr>
      <dsp:spPr>
        <a:xfrm rot="5400000">
          <a:off x="-131313" y="1673730"/>
          <a:ext cx="1343606" cy="940524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Уровни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0228" y="1942451"/>
        <a:ext cx="940524" cy="403082"/>
      </dsp:txXfrm>
    </dsp:sp>
    <dsp:sp modelId="{1EEEAB57-449C-4979-8273-FC78B852901C}">
      <dsp:nvSpPr>
        <dsp:cNvPr id="0" name=""/>
        <dsp:cNvSpPr/>
      </dsp:nvSpPr>
      <dsp:spPr>
        <a:xfrm rot="5400000">
          <a:off x="5565757" y="-3182823"/>
          <a:ext cx="1454529" cy="10183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Ниже базового -12 школ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Базовый уровень -22 школ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01337" y="1252601"/>
        <a:ext cx="10112365" cy="1312521"/>
      </dsp:txXfrm>
    </dsp:sp>
    <dsp:sp modelId="{10A6D7B9-AA4F-4E71-9B50-F8D8731C567D}">
      <dsp:nvSpPr>
        <dsp:cNvPr id="0" name=""/>
        <dsp:cNvSpPr/>
      </dsp:nvSpPr>
      <dsp:spPr>
        <a:xfrm rot="5400000">
          <a:off x="-131313" y="3205874"/>
          <a:ext cx="1343606" cy="940524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Уровни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0228" y="3474595"/>
        <a:ext cx="940524" cy="403082"/>
      </dsp:txXfrm>
    </dsp:sp>
    <dsp:sp modelId="{7B974BFD-4032-4FC3-9BC2-DCD9B4F0624A}">
      <dsp:nvSpPr>
        <dsp:cNvPr id="0" name=""/>
        <dsp:cNvSpPr/>
      </dsp:nvSpPr>
      <dsp:spPr>
        <a:xfrm rot="5400000">
          <a:off x="5572632" y="-1581092"/>
          <a:ext cx="1581233" cy="10283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Средний уровень-6 школ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Полный уровень- 0 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21436" y="2847293"/>
        <a:ext cx="10206438" cy="142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mp.iuorao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estpoll.ixora.ru/loginForTes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2128603" cy="1965366"/>
          </a:xfrm>
          <a:prstGeom prst="rect">
            <a:avLst/>
          </a:prstGeom>
        </p:spPr>
      </p:pic>
      <p:pic>
        <p:nvPicPr>
          <p:cNvPr id="2" name="Picture 2" descr="C:\Users\ЛУИЗА\Desktop\скрин\Скриншот 14-07-2022 143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309" y="277197"/>
            <a:ext cx="9919236" cy="598581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8" y="628825"/>
            <a:ext cx="2735540" cy="10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559" cy="6858000"/>
          </a:xfrm>
        </p:spPr>
      </p:pic>
    </p:spTree>
    <p:extLst>
      <p:ext uri="{BB962C8B-B14F-4D97-AF65-F5344CB8AC3E}">
        <p14:creationId xmlns:p14="http://schemas.microsoft.com/office/powerpoint/2010/main" val="6381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68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0" y="365125"/>
            <a:ext cx="9847729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самодиагностики ОО ЧР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66528"/>
              </p:ext>
            </p:extLst>
          </p:nvPr>
        </p:nvGraphicFramePr>
        <p:xfrm>
          <a:off x="259306" y="1825625"/>
          <a:ext cx="115050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32764" cy="105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3328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1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самодиагностики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560347"/>
              </p:ext>
            </p:extLst>
          </p:nvPr>
        </p:nvGraphicFramePr>
        <p:xfrm>
          <a:off x="434235" y="1575360"/>
          <a:ext cx="11323529" cy="49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6158" cy="1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54531" y="0"/>
            <a:ext cx="10032877" cy="775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САМОДИАГНОСТИКИ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54531" cy="864295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63763" y="905505"/>
            <a:ext cx="1467613" cy="1142366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</a:t>
            </a:r>
            <a:endParaRPr lang="ru-RU" sz="1400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81166" y="2879813"/>
            <a:ext cx="1615027" cy="126630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1400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12619" y="5235991"/>
            <a:ext cx="1618757" cy="134841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Ниже базового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54531" y="863600"/>
            <a:ext cx="10014314" cy="1184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школ: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"Гимназия № 12" г. Грозного, МБОУ "Гимназия № 7" г. Грозного, МБОУ "СОШ № 60" г. Грозного, МБОУ "Ахмат-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Юртовская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 №1 им. Героя России Первого Президента ЧР А-Х. Кадырова" МБОУ "СОШ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Аллерой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МБОУ «СОШ №7» г.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Урус-Мартан.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54532" y="2122457"/>
            <a:ext cx="10014313" cy="3025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школы: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"СОШ № 2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-Аул", МБОУ "НОШ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Бердыкель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МБОУ «СОШ им.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Лорсанова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Шаами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-Юрт», МБОУ "СОШ №1 с. Ачхой-Мартан", МБОУ «Комсомольская СШ», МБОУ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Гудермесская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СШ №2», МБОУ «СОШ №2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Алхан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-Кала, МБОУ "Гимназия № 2" г. Грозного, МБОУ "Гимназия № 4" г. Грозного, МБОУ "Президентский лицей", МБОУ "СОШ № 14" г. Грозного, МБОУ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Аллероевская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СШ №1", МБОУ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Курчалоевская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СШ №1",  МБОУ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Ищерская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СОШ", МБОУ "Наурская СОШ № 1", МБОУ "ООШ с Бас-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Гордали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МБОУ "СОШ №2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ст.Ассиновская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МБОУ СОШ №1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Гойты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ГБОУ «Центр образования им. М.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Агаевой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МБОУ "СОШ №1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п.Чири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-Юрт", МБОУ " ООШ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Герменчук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МБОУ " СОШ № 3 г. Шали»,  МБОУ "СОШ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Вашендарой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 МБОУ "Сары-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Суйская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СОШ".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54531" y="5235991"/>
            <a:ext cx="10032877" cy="162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школ: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"СКОШ г. Аргун", МБОУ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Дышне-Веденская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СОШ №2", МБОУ "Нижне-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Курчалинская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СОШ", МБОУ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СОШ №1", МБОУ НОШ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Центора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-Юрт, МБОУ "Калиновская СОШ", МБОУ "ООШ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Ишхой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-Хутор", МБОУ «СОШ №1 им. С.Г.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Билимханова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Зандак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МБОУ "СОШ с. п.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-Юрт", МБОУ СОШ №2 с.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Алхазурово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МБОУ " СОШ № 10 г. Шали, МБОУ «СОШ с. Борзой».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8362849" cy="2491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212902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2023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3" imgW="6962896" imgH="3657702" progId="Excel.Chart.8">
                  <p:embed/>
                </p:oleObj>
              </mc:Choice>
              <mc:Fallback>
                <p:oleObj name="Диаграмма" r:id="rId3" imgW="6962896" imgH="365770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71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9567050" cy="5900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226864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62468"/>
              </p:ext>
            </p:extLst>
          </p:nvPr>
        </p:nvGraphicFramePr>
        <p:xfrm>
          <a:off x="0" y="0"/>
          <a:ext cx="1208761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иаграмма" r:id="rId3" imgW="6492803" imgH="5054022" progId="Excel.Chart.8">
                  <p:embed/>
                </p:oleObj>
              </mc:Choice>
              <mc:Fallback>
                <p:oleObj name="Диаграмма" r:id="rId3" imgW="6492803" imgH="5054022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87616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61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9736023" cy="1631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7346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иаграмма" r:id="rId3" imgW="6492803" imgH="5572227" progId="Excel.Chart.8">
                  <p:embed/>
                </p:oleObj>
              </mc:Choice>
              <mc:Fallback>
                <p:oleObj name="Диаграмма" r:id="rId3" imgW="6492803" imgH="557222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1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9736023" cy="1878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12816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иаграмма" r:id="rId3" imgW="6492803" imgH="4834547" progId="Excel.Chart.8">
                  <p:embed/>
                </p:oleObj>
              </mc:Choice>
              <mc:Fallback>
                <p:oleObj name="Диаграмма" r:id="rId3" imgW="6492803" imgH="483454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12192000" cy="6858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60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0247" y="1"/>
            <a:ext cx="5749447" cy="3018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стратегических приоритетов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болонской системы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общего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(ресурсное обеспечение)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обучающихся с неродным русским языком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общения сетевым, интернет-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в новых формах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идеологии, влияющей на формирование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идентичности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молодѐжи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5299" y="3144033"/>
            <a:ext cx="5749447" cy="3713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уровня профессиональной компетентности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(следствие - привлечение репетиторов)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нужной квалификации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логопеды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социальные педагоги,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медсѐстры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к организации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досуга во внеурочное время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учебников и учебных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которая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 к улучшению качества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Рассинхронизация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точек для воспитания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России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отсутствие единого детско-юношеского движения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с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семьѐй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 принципа «школа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услуги»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61134" y="1081985"/>
            <a:ext cx="1979113" cy="935989"/>
          </a:xfrm>
          <a:prstGeom prst="homePlate">
            <a:avLst>
              <a:gd name="adj" fmla="val 36868"/>
            </a:avLst>
          </a:prstGeom>
          <a:solidFill>
            <a:srgbClr val="4BACC6">
              <a:lumMod val="60000"/>
              <a:lumOff val="40000"/>
            </a:srgbClr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вызовы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61134" y="4209309"/>
            <a:ext cx="2004165" cy="889348"/>
          </a:xfrm>
          <a:prstGeom prst="homePlate">
            <a:avLst>
              <a:gd name="adj" fmla="val 36868"/>
            </a:avLst>
          </a:prstGeom>
          <a:solidFill>
            <a:srgbClr val="4BACC6">
              <a:lumMod val="60000"/>
              <a:lumOff val="40000"/>
            </a:srgbClr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вызовы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1951" cy="992224"/>
          </a:xfrm>
          <a:prstGeom prst="rect">
            <a:avLst/>
          </a:prstGeom>
        </p:spPr>
      </p:pic>
      <p:sp>
        <p:nvSpPr>
          <p:cNvPr id="9" name="Блок-схема: решение 8"/>
          <p:cNvSpPr/>
          <p:nvPr/>
        </p:nvSpPr>
        <p:spPr>
          <a:xfrm>
            <a:off x="23708" y="4300123"/>
            <a:ext cx="914400" cy="61264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3169" y="1243656"/>
            <a:ext cx="914400" cy="61264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98" y="1"/>
            <a:ext cx="33522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20127795" cy="18465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3336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91742"/>
              </p:ext>
            </p:extLst>
          </p:nvPr>
        </p:nvGraphicFramePr>
        <p:xfrm>
          <a:off x="0" y="-1"/>
          <a:ext cx="12087616" cy="671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иаграмма" r:id="rId3" imgW="6305564" imgH="4810002" progId="Excel.Chart.8">
                  <p:embed/>
                </p:oleObj>
              </mc:Choice>
              <mc:Fallback>
                <p:oleObj name="Диаграмма" r:id="rId3" imgW="6305564" imgH="481000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12087616" cy="6713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31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9736023" cy="1905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7162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иаграмма" r:id="rId3" imgW="6492803" imgH="4767485" progId="Excel.Chart.8">
                  <p:embed/>
                </p:oleObj>
              </mc:Choice>
              <mc:Fallback>
                <p:oleObj name="Диаграмма" r:id="rId3" imgW="6492803" imgH="476748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88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9736023" cy="2183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658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иаграмма" r:id="rId3" imgW="6492803" imgH="4163929" progId="Excel.Chart.8">
                  <p:embed/>
                </p:oleObj>
              </mc:Choice>
              <mc:Fallback>
                <p:oleObj name="Диаграмма" r:id="rId3" imgW="6492803" imgH="416392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96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3231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Диаграмма" r:id="rId3" imgW="6492803" imgH="3779848" progId="Excel.Chart.8">
                  <p:embed/>
                </p:oleObj>
              </mc:Choice>
              <mc:Fallback>
                <p:oleObj name="Диаграмма" r:id="rId3" imgW="6492803" imgH="377984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35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9736023" cy="17576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25276"/>
              </p:ext>
            </p:extLst>
          </p:nvPr>
        </p:nvGraphicFramePr>
        <p:xfrm>
          <a:off x="1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иаграмма" r:id="rId3" imgW="6492803" imgH="5169856" progId="Excel.Chart.8">
                  <p:embed/>
                </p:oleObj>
              </mc:Choice>
              <mc:Fallback>
                <p:oleObj name="Диаграмма" r:id="rId3" imgW="6492803" imgH="516985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21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9736023" cy="1716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2882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612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Диаграмма" r:id="rId3" imgW="6492803" imgH="5297883" progId="Excel.Chart.8">
                  <p:embed/>
                </p:oleObj>
              </mc:Choice>
              <mc:Fallback>
                <p:oleObj name="Диаграмма" r:id="rId3" imgW="6492803" imgH="529788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443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3810">
              <a:lnSpc>
                <a:spcPct val="111000"/>
              </a:lnSpc>
              <a:spcAft>
                <a:spcPts val="8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3810" indent="0" algn="just">
              <a:lnSpc>
                <a:spcPct val="111000"/>
              </a:lnSpc>
              <a:spcAft>
                <a:spcPts val="8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1.Изучить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самодиагностики на педагогическом совете школы, создать школьную команду для устранения выявленных проблем, разработать Дорожную карту мероприятий в этом направлении;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11000"/>
              </a:lnSpc>
              <a:spcAft>
                <a:spcPts val="8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Ознакомиться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нормативными документами, методическими рекомендациями и иными материалами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на официальном сайте проекта «Школа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Минпросвещения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России»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;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11000"/>
              </a:lnSpc>
              <a:spcAft>
                <a:spcPts val="8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Пройти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самодиагностику на официальном сайте проекта «Школа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(раздел «О проекте» - «Самодиагностика»);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algn="just">
              <a:lnSpc>
                <a:spcPct val="107000"/>
              </a:lnSpc>
              <a:spcAft>
                <a:spcPts val="145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9424" y="230187"/>
            <a:ext cx="9720197" cy="1285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Рекомендации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руководителям общеобразовательных организаций: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574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4297"/>
            <a:ext cx="12192000" cy="5837128"/>
          </a:xfrm>
        </p:spPr>
        <p:txBody>
          <a:bodyPr>
            <a:normAutofit fontScale="25000" lnSpcReduction="20000"/>
          </a:bodyPr>
          <a:lstStyle/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endParaRPr lang="ru-RU" sz="7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1.Ознакомиться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результатами самодиагностики </a:t>
            </a:r>
            <a:r>
              <a:rPr lang="ru-RU" sz="7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в личных кабинетах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официальном сайте проекта «Школа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(раздел «О проекте» - «Самодиагностика»; 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анализа результатов самодиагностики по магистральным направлениям и настольной книге директора школы, представленной на официальном сайте проекта «Школа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России», составить план работы по нормативному и методическому обеспечению (включая разработку инструментария) перехода по типу школы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на период до 2024-2025 уч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г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данную информационно-аналитическую справку и проанализировать полученные результаты по своей общеобразовательной организации; на основании анализа результатов самодиагностики по магистральным направлениям и настольной книге директора школы, представленной на официальном сайте проекта «Школа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России», составить план работы по нормативному и методическому обеспечению (включая разработку инструментария) на период апробации проекта «Школа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(2022-2023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 и направить региональному координатору ГБУ ДПО «ИРО ЧР» в сроки, обозначенные дополнительно; 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Еженедельно участвовать в цикле</a:t>
            </a:r>
            <a:r>
              <a:rPr lang="ru-RU" sz="7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семинаров «Строим «Школу </a:t>
            </a:r>
            <a:r>
              <a:rPr lang="ru-RU" sz="7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(федеральный уровень); 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810" indent="0" algn="just">
              <a:lnSpc>
                <a:spcPct val="120000"/>
              </a:lnSpc>
              <a:spcAft>
                <a:spcPts val="8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5.Представить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 участия в апробации Концепции «Школа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в образовательных событиях регионального уровня (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видеоконсультации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вебинары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виртуальной информационно-методической площадке, тренд-сессии и иные активные формы, участие в проведении курсов повышения квалификации в качестве менторов и др.) в рамках комплексного сопровождения региональным координатором проекта.    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7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52"/>
            <a:ext cx="2054530" cy="8642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4530" y="1"/>
            <a:ext cx="10137470" cy="1102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6195" algn="just">
              <a:lnSpc>
                <a:spcPct val="107000"/>
              </a:lnSpc>
              <a:spcAft>
                <a:spcPts val="145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Рекомендации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руководителям общеобразовательных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организаций -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апробации проекта (школы после капремонта):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804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57400" cy="9429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358153"/>
            <a:ext cx="1743075" cy="45339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66680" y="1605756"/>
            <a:ext cx="9699531" cy="486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3361" y="1492624"/>
            <a:ext cx="9716568" cy="5183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1.Определить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оператора внедрения проекта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538163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2.Организовать прохождение самодиагностики 42 ОО, провести уровневый анализ школ.</a:t>
            </a:r>
          </a:p>
          <a:p>
            <a:pPr algn="just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3.Разработать пакет документов по внедрению проекта в регионе (план, дорожная карта и т.д.).</a:t>
            </a:r>
          </a:p>
          <a:p>
            <a:pPr algn="just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4.Организовать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процессов внедрения проекта по принципу комплексного 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муниципалитетов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образовательных 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</a:p>
          <a:p>
            <a:pPr algn="just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5.Организовать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внедрения проекта на уровне регион/муниципалитет/школы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6.Обновление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деятельности органов управления на региональном 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(синхронизация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деятельностью Школ </a:t>
            </a:r>
            <a:r>
              <a:rPr lang="ru-RU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4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01350" y="109289"/>
            <a:ext cx="8740589" cy="1248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системы управления качеством в деятельность образовательных организаций: региональный и муниципальный уровни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4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257" y="345940"/>
            <a:ext cx="8986381" cy="11321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качеством в деятельность образовательных организаций: 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372" y="1691012"/>
            <a:ext cx="9838150" cy="4997885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Провести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самодиагностики образовательных организаций; 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муниципальную «дорожную карту» по сопровождению образовательных организаций в рамках реализации Проекта, программу адресной поддержки школ, вовлеченных в Проект;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казать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выстраивании в рамках реализации Проекта сетевого взаимодействия организаций муниципального образования (организации дополнительного образования, объекты образования, созданные в рамках национального проекта «Образование», библиотеки, музеи, средние профессиональные организации, местные профессиональные сообщества и т.д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Обеспечить  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информационную   работу с	   родительской	  и	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иной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общественностью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профессиональными педагогическими сообществами; разработать систему поддержки директоров образовательных организаций и педагогических коллективов по реализации Проекта.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6158" cy="1210235"/>
          </a:xfrm>
          <a:prstGeom prst="rect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>
            <a:off x="150311" y="1916481"/>
            <a:ext cx="1753645" cy="4070959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уровень управления образованием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УИЗА\Desktop\скрин\Скриншот 27-07-2022 135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047" y="188260"/>
            <a:ext cx="7997413" cy="856332"/>
          </a:xfrm>
          <a:prstGeom prst="rect">
            <a:avLst/>
          </a:prstGeom>
          <a:noFill/>
        </p:spPr>
      </p:pic>
      <p:pic>
        <p:nvPicPr>
          <p:cNvPr id="15363" name="Picture 3" descr="C:\Users\ЛУИЗА\Desktop\скрин\Скриншот 27-07-2022 135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68" y="963168"/>
            <a:ext cx="11856981" cy="487285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14" cy="851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490597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46157" y="1034869"/>
            <a:ext cx="9758159" cy="5823131"/>
          </a:xfrm>
          <a:ln cmpd="dbl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Ознакомиться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разработками ФГБНУ «Институт управления образованием Российской академии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(раздел «Школа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Минпросвсщения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России»);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ройти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самодиагностику в электронном виде (либо ответить на вопросы анкеты (приложение 1);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Получить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федерального оператора Проекта по повышению стартового уровня соответствия модели «Школа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Проанализировать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обсудить результаты самодиагностики в педагогическом  коллективе;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 соответствии тому или иному уровню требований  модели «Школа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Выявить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имеющихся в образовательной организации ресурсов для достижения следующего (повышенного) уровня условий;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Изучить методические рекомендации по реализации основных направлений («треков») Проекта, размещенные на его странице в разделе «Настольная книга директора школы»,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«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школе;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Разработать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программу развития образовательной организации, направленную на повышение качества условий организации образовательной деятельности, на основе дефицитов, выявленных по итогам проведенной самодиагностики (основой для разработки мероприятий программы развития являются «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позиции);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Разработать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«дорожную карту» (план-график) по реализации мероприятий Проекта;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10.Направить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развития образовательной организации на согласование учредителю;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11.Привлечь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реализации программы развития широкий круг заинтересованных лиц родительскую общественность, детское движение школьников, попечительский и управляющих советов школы, профессиональные педагогические ассоциации и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Обеспечить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поддержку педагогических работников в рамках апробации Проекта;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Обеспечить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поддержку реализации Проекта.</a:t>
            </a:r>
          </a:p>
          <a:p>
            <a:endParaRPr lang="ru-RU" sz="6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46158" cy="914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19416" y="137787"/>
            <a:ext cx="9611639" cy="7766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системы управления качеством в деятельность образовательных организаций: 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12735" y="1290914"/>
            <a:ext cx="2041742" cy="48969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17" y="0"/>
            <a:ext cx="8226468" cy="1803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17" y="1803748"/>
            <a:ext cx="8226468" cy="50542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9" y="0"/>
            <a:ext cx="2278229" cy="121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6372"/>
            <a:ext cx="36576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1222" cy="1210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2" y="0"/>
            <a:ext cx="10400778" cy="63507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57577" y="6250580"/>
            <a:ext cx="6690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https://smp.iuorao.ru/kniga-direktora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08" y="10052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12653">
            <a:off x="2642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5" y="0"/>
            <a:ext cx="1195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0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4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12" cy="6858000"/>
          </a:xfrm>
        </p:spPr>
      </p:pic>
    </p:spTree>
    <p:extLst>
      <p:ext uri="{BB962C8B-B14F-4D97-AF65-F5344CB8AC3E}">
        <p14:creationId xmlns:p14="http://schemas.microsoft.com/office/powerpoint/2010/main" val="33957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3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23211069" cy="30373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риншот 06-10-2022 141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05393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9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651" cy="6858000"/>
          </a:xfrm>
        </p:spPr>
      </p:pic>
    </p:spTree>
    <p:extLst>
      <p:ext uri="{BB962C8B-B14F-4D97-AF65-F5344CB8AC3E}">
        <p14:creationId xmlns:p14="http://schemas.microsoft.com/office/powerpoint/2010/main" val="1952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11596</TotalTime>
  <Words>1294</Words>
  <Application>Microsoft Office PowerPoint</Application>
  <PresentationFormat>Широкоэкранный</PresentationFormat>
  <Paragraphs>90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самодиагностики ОО ЧР</vt:lpstr>
      <vt:lpstr>Презентация PowerPoint</vt:lpstr>
      <vt:lpstr>Результаты самодиагностики</vt:lpstr>
      <vt:lpstr> РЕЗУЛЬТАТЫ САМОДИАГНОСТИКИ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Рекомендации руководителям общеобразовательных организаций -участникам апробации проекта (школы после капремонта): </vt:lpstr>
      <vt:lpstr>Презентация PowerPoint</vt:lpstr>
      <vt:lpstr> Внедрение системы управления качеством в деятельность образовательных организаций: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281</cp:revision>
  <cp:lastPrinted>2021-04-27T10:35:38Z</cp:lastPrinted>
  <dcterms:created xsi:type="dcterms:W3CDTF">2021-04-21T09:42:40Z</dcterms:created>
  <dcterms:modified xsi:type="dcterms:W3CDTF">2022-10-11T09:12:10Z</dcterms:modified>
</cp:coreProperties>
</file>